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496" r:id="rId4"/>
    <p:sldId id="487" r:id="rId5"/>
    <p:sldId id="304" r:id="rId6"/>
    <p:sldId id="307" r:id="rId7"/>
    <p:sldId id="380" r:id="rId8"/>
    <p:sldId id="381" r:id="rId9"/>
    <p:sldId id="495" r:id="rId10"/>
    <p:sldId id="491" r:id="rId11"/>
    <p:sldId id="398" r:id="rId12"/>
    <p:sldId id="489" r:id="rId13"/>
    <p:sldId id="500" r:id="rId14"/>
    <p:sldId id="494" r:id="rId15"/>
    <p:sldId id="497" r:id="rId16"/>
    <p:sldId id="328" r:id="rId17"/>
    <p:sldId id="502" r:id="rId18"/>
    <p:sldId id="503" r:id="rId19"/>
    <p:sldId id="50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99"/>
    <a:srgbClr val="008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81" d="100"/>
          <a:sy n="81" d="100"/>
        </p:scale>
        <p:origin x="98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0088ABB-BBCD-4D47-ABB1-26ED975F61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76361281-A6F1-436F-B54F-0EB631403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3B5C419-46CA-4D77-9455-5ED393A84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BEB93-9B89-4E79-A949-7E4CC6580DE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148A9CDD-3F2A-44D8-BA2F-B63E09B94C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F1CF329B-E56D-42C1-AEC6-33AFCB6430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555F865-1A7C-4DB7-AC69-623A65BBF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C0FE09-A080-42A8-BDC7-9A0CE9BC15B9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087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296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01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4FE4FF6-73B9-441A-A46B-EE0C630D4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8A109-35D8-46A9-BBA9-4FC00282E3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237AB59-F89D-41ED-AC1D-F0CD9102A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94E852C-EB94-4093-936D-39AE9B2D6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4FE4FF6-73B9-441A-A46B-EE0C630D4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8A109-35D8-46A9-BBA9-4FC00282E3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237AB59-F89D-41ED-AC1D-F0CD9102A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94E852C-EB94-4093-936D-39AE9B2D6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65516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4FE4FF6-73B9-441A-A46B-EE0C630D4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8A109-35D8-46A9-BBA9-4FC00282E3B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237AB59-F89D-41ED-AC1D-F0CD9102A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94E852C-EB94-4093-936D-39AE9B2D6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02405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B8B55EF-DC13-46F9-B0D4-6FAD3B0839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5022F820-81FB-4AC3-8986-01696E1C11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CA094352-0031-4E6F-820E-5BF746CD5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9451C6-86A8-4F8E-8B43-D3C2791709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2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EEDB9D20-7804-4739-881D-18E932AAE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1DD2D-6FC8-4D2F-9FE5-D09E4B9FC17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E3F9436-A00B-4B08-9382-E9E92314F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93FC317-E40E-4637-AE63-81291CAE5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C8E111F-C713-4A3D-9C49-D5EEB9E27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57239-58FC-4274-B05C-7470E0915B88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8CFF427-50EA-42FE-83AC-A20793335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9903D2E-98C9-4FD5-9E64-5234B1074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C179E1D-7EDF-4953-A9D5-D8A7A25C22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45D0EE-0D93-4E9D-B340-25521A7852E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DA92D69-5EDC-4864-AB67-BF4066181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1588A0C-45D4-45AE-B8DF-879EFF471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4AB0CC6-E922-4288-96A6-7F89B8619F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31E7D1-E926-4307-94C8-413C20D28817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E5EB0B3-83BB-48FB-90B3-AB5C5E637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50D7AFF-D94F-4E0E-95B0-B4D196814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9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The Future of Quantum Supremacy Experiments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512838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(University of Texas, Austin)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University of Wisconsin, Madison, April 4, 2025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3C4465-8FA6-472C-B4BD-7F40F3B0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046288"/>
            <a:ext cx="43434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91411B3-2F66-4CF6-88ED-6FC0ED50F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04775"/>
            <a:ext cx="8763000" cy="8493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Guide to Big Quantum Speedups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AC1276-3208-42C9-BEBB-8E01F01D3C18}"/>
              </a:ext>
            </a:extLst>
          </p:cNvPr>
          <p:cNvSpPr/>
          <p:nvPr/>
        </p:nvSpPr>
        <p:spPr>
          <a:xfrm>
            <a:off x="304800" y="1285875"/>
            <a:ext cx="5575300" cy="4114800"/>
          </a:xfrm>
          <a:prstGeom prst="ellipse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0E1E97-E3A4-410E-B255-88396FACC66B}"/>
              </a:ext>
            </a:extLst>
          </p:cNvPr>
          <p:cNvSpPr/>
          <p:nvPr/>
        </p:nvSpPr>
        <p:spPr>
          <a:xfrm>
            <a:off x="2749550" y="1331913"/>
            <a:ext cx="5708650" cy="411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6DE77EF-CC75-4E3F-94A1-F0B0B1AA2EB8}"/>
              </a:ext>
            </a:extLst>
          </p:cNvPr>
          <p:cNvSpPr/>
          <p:nvPr/>
        </p:nvSpPr>
        <p:spPr>
          <a:xfrm>
            <a:off x="466725" y="3048000"/>
            <a:ext cx="8021638" cy="3230563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84CD-D245-49FB-81F3-8684837EE814}"/>
              </a:ext>
            </a:extLst>
          </p:cNvPr>
          <p:cNvSpPr txBox="1"/>
          <p:nvPr/>
        </p:nvSpPr>
        <p:spPr>
          <a:xfrm>
            <a:off x="750888" y="1752978"/>
            <a:ext cx="2667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Doable On Current Devices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1009BB-9BA1-4F77-B44B-E4CA97A83790}"/>
              </a:ext>
            </a:extLst>
          </p:cNvPr>
          <p:cNvSpPr txBox="1"/>
          <p:nvPr/>
        </p:nvSpPr>
        <p:spPr>
          <a:xfrm>
            <a:off x="5892800" y="1917700"/>
            <a:ext cx="2016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Efficiently</a:t>
            </a:r>
          </a:p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Verifiable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39CA35-6AD4-458F-B1E9-F5E0AA06F84C}"/>
              </a:ext>
            </a:extLst>
          </p:cNvPr>
          <p:cNvSpPr txBox="1"/>
          <p:nvPr/>
        </p:nvSpPr>
        <p:spPr>
          <a:xfrm>
            <a:off x="1695450" y="5334000"/>
            <a:ext cx="57086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In-Principle Quantum Advantage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7828B8-88B7-46C9-AE74-DFEB042680C9}"/>
              </a:ext>
            </a:extLst>
          </p:cNvPr>
          <p:cNvSpPr txBox="1"/>
          <p:nvPr/>
        </p:nvSpPr>
        <p:spPr>
          <a:xfrm>
            <a:off x="5792788" y="3789363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Mahadev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3084E7-8DCE-4BBD-8898-FCF6C41FAC3B}"/>
              </a:ext>
            </a:extLst>
          </p:cNvPr>
          <p:cNvSpPr txBox="1"/>
          <p:nvPr/>
        </p:nvSpPr>
        <p:spPr>
          <a:xfrm>
            <a:off x="5568950" y="3335338"/>
            <a:ext cx="18351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Shor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BAB909-FC04-4190-9BAB-0504844D8153}"/>
              </a:ext>
            </a:extLst>
          </p:cNvPr>
          <p:cNvSpPr txBox="1"/>
          <p:nvPr/>
        </p:nvSpPr>
        <p:spPr>
          <a:xfrm>
            <a:off x="4914900" y="4586288"/>
            <a:ext cx="28003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Physics simulations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721AD-EFEC-4A7A-993C-A7D62BA1BCE9}"/>
              </a:ext>
            </a:extLst>
          </p:cNvPr>
          <p:cNvSpPr txBox="1"/>
          <p:nvPr/>
        </p:nvSpPr>
        <p:spPr>
          <a:xfrm>
            <a:off x="3481388" y="1762125"/>
            <a:ext cx="183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QAOA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98DC3B-D0AA-4B9B-9953-E800BDBAD3DB}"/>
              </a:ext>
            </a:extLst>
          </p:cNvPr>
          <p:cNvSpPr txBox="1"/>
          <p:nvPr/>
        </p:nvSpPr>
        <p:spPr>
          <a:xfrm>
            <a:off x="2847975" y="2154238"/>
            <a:ext cx="310197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Quantum machine learning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D64D2B-6627-45FE-87CC-EAE57E7FC0F9}"/>
              </a:ext>
            </a:extLst>
          </p:cNvPr>
          <p:cNvSpPr txBox="1"/>
          <p:nvPr/>
        </p:nvSpPr>
        <p:spPr>
          <a:xfrm>
            <a:off x="538163" y="3968750"/>
            <a:ext cx="25542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BosonSampling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79CD8-5C60-487B-8EE7-07A5FBC179E2}"/>
              </a:ext>
            </a:extLst>
          </p:cNvPr>
          <p:cNvSpPr txBox="1"/>
          <p:nvPr/>
        </p:nvSpPr>
        <p:spPr>
          <a:xfrm>
            <a:off x="5208588" y="4217988"/>
            <a:ext cx="31019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Yamakawa-Zhandry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8309F6-992F-4A7B-9B9F-2439B6B1A1E1}"/>
              </a:ext>
            </a:extLst>
          </p:cNvPr>
          <p:cNvSpPr txBox="1"/>
          <p:nvPr/>
        </p:nvSpPr>
        <p:spPr>
          <a:xfrm>
            <a:off x="1036638" y="4421188"/>
            <a:ext cx="25527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Random Circuit Sampling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F82D39-D219-4699-9AC6-A4CC1C7DB8B6}"/>
              </a:ext>
            </a:extLst>
          </p:cNvPr>
          <p:cNvSpPr txBox="1"/>
          <p:nvPr/>
        </p:nvSpPr>
        <p:spPr>
          <a:xfrm>
            <a:off x="2667000" y="3471863"/>
            <a:ext cx="32766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A4EC1EE-557C-4FED-BE52-027C82F7DCB8}"/>
              </a:ext>
            </a:extLst>
          </p:cNvPr>
          <p:cNvSpPr/>
          <p:nvPr/>
        </p:nvSpPr>
        <p:spPr>
          <a:xfrm rot="19570855">
            <a:off x="2960688" y="3838575"/>
            <a:ext cx="733425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301BD356-0D99-4CD0-81C9-A4835EC231B2}"/>
              </a:ext>
            </a:extLst>
          </p:cNvPr>
          <p:cNvSpPr/>
          <p:nvPr/>
        </p:nvSpPr>
        <p:spPr>
          <a:xfrm rot="12166113">
            <a:off x="5105400" y="3617913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E0D959D-A095-4ABC-881B-12B69C02C478}"/>
              </a:ext>
            </a:extLst>
          </p:cNvPr>
          <p:cNvSpPr/>
          <p:nvPr/>
        </p:nvSpPr>
        <p:spPr>
          <a:xfrm rot="5400000">
            <a:off x="4007644" y="2964656"/>
            <a:ext cx="731838" cy="7270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A49CAAD3-6388-479A-B5C5-81A080733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98425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I Posed A Few Years Ago</a:t>
            </a:r>
          </a:p>
        </p:txBody>
      </p:sp>
      <p:sp>
        <p:nvSpPr>
          <p:cNvPr id="23555" name="Subtitle 4">
            <a:extLst>
              <a:ext uri="{FF2B5EF4-FFF2-40B4-BE49-F238E27FC236}">
                <a16:creationId xmlns:a16="http://schemas.microsoft.com/office/drawing/2014/main" id="{23739C2E-E6CE-4C29-BFDB-579FD0825CFF}"/>
              </a:ext>
            </a:extLst>
          </p:cNvPr>
          <p:cNvSpPr txBox="1">
            <a:spLocks/>
          </p:cNvSpPr>
          <p:nvPr/>
        </p:nvSpPr>
        <p:spPr bwMode="auto">
          <a:xfrm>
            <a:off x="412750" y="2971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Suppose I pick a random peaked circuit with (say) n qubits and m=n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 gates.  Can any classical algorithm tell it apart from a completely random circuit?</a:t>
            </a:r>
          </a:p>
        </p:txBody>
      </p:sp>
      <p:sp>
        <p:nvSpPr>
          <p:cNvPr id="12292" name="Subtitle 4">
            <a:extLst>
              <a:ext uri="{FF2B5EF4-FFF2-40B4-BE49-F238E27FC236}">
                <a16:creationId xmlns:a16="http://schemas.microsoft.com/office/drawing/2014/main" id="{F36A5670-05A2-4996-9E23-AB41108B46C6}"/>
              </a:ext>
            </a:extLst>
          </p:cNvPr>
          <p:cNvSpPr txBox="1">
            <a:spLocks/>
          </p:cNvSpPr>
          <p:nvPr/>
        </p:nvSpPr>
        <p:spPr bwMode="auto">
          <a:xfrm>
            <a:off x="382588" y="990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Call a quantum circuit C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“peaked”</a:t>
            </a:r>
            <a:r>
              <a:rPr lang="en-US" altLang="en-US" sz="2800" dirty="0">
                <a:cs typeface="Calibri" panose="020F0502020204030204" pitchFamily="34" charset="0"/>
              </a:rPr>
              <a:t> if |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x|C|0</a:t>
            </a:r>
            <a:r>
              <a:rPr lang="en-US" altLang="en-US" sz="2800" baseline="30000" dirty="0"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</a:t>
            </a:r>
            <a:r>
              <a:rPr lang="en-US" altLang="en-US" sz="2800" dirty="0">
                <a:cs typeface="Calibri" panose="020F0502020204030204" pitchFamily="34" charset="0"/>
              </a:rPr>
              <a:t>|</a:t>
            </a:r>
            <a:r>
              <a:rPr lang="en-US" altLang="en-US" sz="2800" baseline="30000" dirty="0"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0.1 for some basis state |x.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(More generally: if C|0</a:t>
            </a:r>
            <a:r>
              <a:rPr lang="en-US" altLang="en-US" sz="2800" baseline="300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800" dirty="0">
                <a:solidFill>
                  <a:srgbClr val="00B050"/>
                </a:solidFill>
                <a:cs typeface="Calibri" panose="020F0502020204030204" pitchFamily="34" charset="0"/>
                <a:sym typeface="Symbol" panose="05050102010706020507" pitchFamily="18" charset="2"/>
              </a:rPr>
              <a:t> has any nonrandom 	features easy to notice on measurement)</a:t>
            </a:r>
          </a:p>
        </p:txBody>
      </p:sp>
      <p:pic>
        <p:nvPicPr>
          <p:cNvPr id="23559" name="Picture 2" descr="Anticoncentration theorems for schemes showing a quantum speedup – Quantum">
            <a:extLst>
              <a:ext uri="{FF2B5EF4-FFF2-40B4-BE49-F238E27FC236}">
                <a16:creationId xmlns:a16="http://schemas.microsoft.com/office/drawing/2014/main" id="{161E30ED-1011-4E4E-8486-0251044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92625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BC39EB-D014-47D2-90A6-DBE5045894F9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4672013"/>
            <a:ext cx="3268663" cy="1614487"/>
            <a:chOff x="330200" y="3086100"/>
            <a:chExt cx="3268663" cy="1614488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5043949-D353-4D60-9FD2-62967DD0733A}"/>
                </a:ext>
              </a:extLst>
            </p:cNvPr>
            <p:cNvCxnSpPr/>
            <p:nvPr/>
          </p:nvCxnSpPr>
          <p:spPr bwMode="auto">
            <a:xfrm>
              <a:off x="912813" y="3914776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03D6488-D5CB-4CBF-87AC-2A8109169F05}"/>
                </a:ext>
              </a:extLst>
            </p:cNvPr>
            <p:cNvCxnSpPr/>
            <p:nvPr/>
          </p:nvCxnSpPr>
          <p:spPr bwMode="auto">
            <a:xfrm>
              <a:off x="912813" y="4411663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268A09-6B99-4955-AD7B-639D2424D7A0}"/>
                </a:ext>
              </a:extLst>
            </p:cNvPr>
            <p:cNvCxnSpPr/>
            <p:nvPr/>
          </p:nvCxnSpPr>
          <p:spPr bwMode="auto">
            <a:xfrm>
              <a:off x="912813" y="3417887"/>
              <a:ext cx="2263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AAF2E7-0598-48E1-8967-9AEDAF7FC571}"/>
                </a:ext>
              </a:extLst>
            </p:cNvPr>
            <p:cNvSpPr/>
            <p:nvPr/>
          </p:nvSpPr>
          <p:spPr bwMode="auto">
            <a:xfrm>
              <a:off x="1327150" y="3224212"/>
              <a:ext cx="558800" cy="138112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301" name="Group 49">
              <a:extLst>
                <a:ext uri="{FF2B5EF4-FFF2-40B4-BE49-F238E27FC236}">
                  <a16:creationId xmlns:a16="http://schemas.microsoft.com/office/drawing/2014/main" id="{8A4180ED-C65B-4998-A6D3-61383098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086100"/>
              <a:ext cx="422275" cy="620713"/>
              <a:chOff x="6209270" y="1075768"/>
              <a:chExt cx="584538" cy="856433"/>
            </a:xfrm>
          </p:grpSpPr>
          <p:sp>
            <p:nvSpPr>
              <p:cNvPr id="31" name="Chord 30">
                <a:extLst>
                  <a:ext uri="{FF2B5EF4-FFF2-40B4-BE49-F238E27FC236}">
                    <a16:creationId xmlns:a16="http://schemas.microsoft.com/office/drawing/2014/main" id="{885AECD6-E917-42C5-B41A-CC4AE7A4BC1F}"/>
                  </a:ext>
                </a:extLst>
              </p:cNvPr>
              <p:cNvSpPr/>
              <p:nvPr/>
            </p:nvSpPr>
            <p:spPr>
              <a:xfrm rot="7220675">
                <a:off x="6198174" y="1336566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D55CDB5-EF03-4553-A736-F5FF67C7B132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rot="5400000" flipH="1" flipV="1">
                <a:off x="6270688" y="1304422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2" name="Group 50">
              <a:extLst>
                <a:ext uri="{FF2B5EF4-FFF2-40B4-BE49-F238E27FC236}">
                  <a16:creationId xmlns:a16="http://schemas.microsoft.com/office/drawing/2014/main" id="{C235D774-864B-4AC1-8421-4A204A1AA9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3582988"/>
              <a:ext cx="422275" cy="620712"/>
              <a:chOff x="6209270" y="1075768"/>
              <a:chExt cx="584538" cy="856433"/>
            </a:xfrm>
          </p:grpSpPr>
          <p:sp>
            <p:nvSpPr>
              <p:cNvPr id="29" name="Chord 28">
                <a:extLst>
                  <a:ext uri="{FF2B5EF4-FFF2-40B4-BE49-F238E27FC236}">
                    <a16:creationId xmlns:a16="http://schemas.microsoft.com/office/drawing/2014/main" id="{C6D313FF-8C7E-47CB-B368-CDEF6C701F14}"/>
                  </a:ext>
                </a:extLst>
              </p:cNvPr>
              <p:cNvSpPr/>
              <p:nvPr/>
            </p:nvSpPr>
            <p:spPr>
              <a:xfrm rot="7220675">
                <a:off x="6198173" y="1336565"/>
                <a:ext cx="606732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D3DC947B-78A1-4175-A310-859EB6083DA4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 rot="5400000" flipH="1" flipV="1">
                <a:off x="6270687" y="1304421"/>
                <a:ext cx="604541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3" name="Group 53">
              <a:extLst>
                <a:ext uri="{FF2B5EF4-FFF2-40B4-BE49-F238E27FC236}">
                  <a16:creationId xmlns:a16="http://schemas.microsoft.com/office/drawing/2014/main" id="{BD712E96-14CB-46E6-955B-D9E8616E7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588" y="4079875"/>
              <a:ext cx="422275" cy="620713"/>
              <a:chOff x="6209270" y="1075768"/>
              <a:chExt cx="584538" cy="856433"/>
            </a:xfrm>
          </p:grpSpPr>
          <p:sp>
            <p:nvSpPr>
              <p:cNvPr id="27" name="Chord 26">
                <a:extLst>
                  <a:ext uri="{FF2B5EF4-FFF2-40B4-BE49-F238E27FC236}">
                    <a16:creationId xmlns:a16="http://schemas.microsoft.com/office/drawing/2014/main" id="{32C2EDA5-0562-416A-9DBA-3FFB6320DD76}"/>
                  </a:ext>
                </a:extLst>
              </p:cNvPr>
              <p:cNvSpPr/>
              <p:nvPr/>
            </p:nvSpPr>
            <p:spPr>
              <a:xfrm rot="7220675">
                <a:off x="6198174" y="1336567"/>
                <a:ext cx="606730" cy="584538"/>
              </a:xfrm>
              <a:prstGeom prst="chord">
                <a:avLst>
                  <a:gd name="adj1" fmla="val 2973568"/>
                  <a:gd name="adj2" fmla="val 14957769"/>
                </a:avLst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8489C6C-29CD-4427-AC8D-A4B2064DE0B4}"/>
                  </a:ext>
                </a:extLst>
              </p:cNvPr>
              <p:cNvCxnSpPr>
                <a:stCxn id="27" idx="2"/>
              </p:cNvCxnSpPr>
              <p:nvPr/>
            </p:nvCxnSpPr>
            <p:spPr>
              <a:xfrm rot="5400000" flipH="1" flipV="1">
                <a:off x="6270688" y="1304423"/>
                <a:ext cx="604540" cy="14723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04" name="Text Box 3">
              <a:extLst>
                <a:ext uri="{FF2B5EF4-FFF2-40B4-BE49-F238E27FC236}">
                  <a16:creationId xmlns:a16="http://schemas.microsoft.com/office/drawing/2014/main" id="{E2DFDF69-4367-4356-AB35-14495E60F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8425" y="3702050"/>
              <a:ext cx="4556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</a:p>
          </p:txBody>
        </p:sp>
        <p:sp>
          <p:nvSpPr>
            <p:cNvPr id="12305" name="Text Box 3">
              <a:extLst>
                <a:ext uri="{FF2B5EF4-FFF2-40B4-BE49-F238E27FC236}">
                  <a16:creationId xmlns:a16="http://schemas.microsoft.com/office/drawing/2014/main" id="{A6B35E6B-C396-48E9-B16F-744DC6132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197225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6" name="Text Box 3">
              <a:extLst>
                <a:ext uri="{FF2B5EF4-FFF2-40B4-BE49-F238E27FC236}">
                  <a16:creationId xmlns:a16="http://schemas.microsoft.com/office/drawing/2014/main" id="{462081E8-CF98-457F-9C8F-09629AC26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838" y="3676650"/>
              <a:ext cx="673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12307" name="Text Box 3">
              <a:extLst>
                <a:ext uri="{FF2B5EF4-FFF2-40B4-BE49-F238E27FC236}">
                  <a16:creationId xmlns:a16="http://schemas.microsoft.com/office/drawing/2014/main" id="{BB654C0D-2072-4227-9F7F-B45EB26A7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200" y="4191000"/>
              <a:ext cx="6937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|0</a:t>
              </a:r>
              <a:r>
                <a:rPr lang="en-US" altLang="en-US" sz="2400">
                  <a:sym typeface="Symbol" panose="05050102010706020507" pitchFamily="18" charset="2"/>
                </a:rPr>
                <a:t></a:t>
              </a:r>
              <a:endParaRPr lang="en-US" altLang="en-US" sz="2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D497CC-E34B-4B53-9FF9-D8DC464D320B}"/>
                </a:ext>
              </a:extLst>
            </p:cNvPr>
            <p:cNvSpPr/>
            <p:nvPr/>
          </p:nvSpPr>
          <p:spPr bwMode="auto">
            <a:xfrm>
              <a:off x="2278063" y="3217862"/>
              <a:ext cx="558800" cy="137953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09" name="Text Box 3">
              <a:extLst>
                <a:ext uri="{FF2B5EF4-FFF2-40B4-BE49-F238E27FC236}">
                  <a16:creationId xmlns:a16="http://schemas.microsoft.com/office/drawing/2014/main" id="{573909A2-A8FF-4BF4-9E82-28D18C816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8063" y="3695700"/>
              <a:ext cx="7540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U</a:t>
              </a:r>
              <a:r>
                <a:rPr lang="en-US" altLang="en-US" sz="2800" b="1" baseline="30000"/>
                <a:t>-1</a:t>
              </a:r>
            </a:p>
          </p:txBody>
        </p:sp>
      </p:grpSp>
      <p:sp>
        <p:nvSpPr>
          <p:cNvPr id="23573" name="Subtitle 4">
            <a:extLst>
              <a:ext uri="{FF2B5EF4-FFF2-40B4-BE49-F238E27FC236}">
                <a16:creationId xmlns:a16="http://schemas.microsoft.com/office/drawing/2014/main" id="{FD12636E-9C1C-4A5E-88B7-AAD57ADAAC36}"/>
              </a:ext>
            </a:extLst>
          </p:cNvPr>
          <p:cNvSpPr txBox="1">
            <a:spLocks/>
          </p:cNvSpPr>
          <p:nvPr/>
        </p:nvSpPr>
        <p:spPr bwMode="auto">
          <a:xfrm>
            <a:off x="4237038" y="5130800"/>
            <a:ext cx="73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>
                <a:cs typeface="Calibri" panose="020F0502020204030204" pitchFamily="34" charset="0"/>
                <a:sym typeface="Symbol" panose="05050102010706020507" pitchFamily="18" charset="2"/>
              </a:rPr>
              <a:t>vs.</a:t>
            </a:r>
          </a:p>
        </p:txBody>
      </p:sp>
      <p:sp>
        <p:nvSpPr>
          <p:cNvPr id="23574" name="Subtitle 4">
            <a:extLst>
              <a:ext uri="{FF2B5EF4-FFF2-40B4-BE49-F238E27FC236}">
                <a16:creationId xmlns:a16="http://schemas.microsoft.com/office/drawing/2014/main" id="{A0ED52D3-6A1E-405A-A28D-1EF03DD0FA1E}"/>
              </a:ext>
            </a:extLst>
          </p:cNvPr>
          <p:cNvSpPr txBox="1">
            <a:spLocks/>
          </p:cNvSpPr>
          <p:nvPr/>
        </p:nvSpPr>
        <p:spPr bwMode="auto">
          <a:xfrm>
            <a:off x="5870575" y="5895975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i="1">
                <a:cs typeface="Calibri" panose="020F0502020204030204" pitchFamily="34" charset="0"/>
                <a:sym typeface="Symbol" panose="05050102010706020507" pitchFamily="18" charset="2"/>
              </a:rPr>
              <a:t>(obfuscated)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73" grpId="0"/>
      <p:bldP spid="235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6" y="381000"/>
            <a:ext cx="8467725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Investigation</a:t>
            </a:r>
            <a:b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+ </a:t>
            </a:r>
            <a:r>
              <a:rPr lang="en-US" altLang="en-US" sz="3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Yuxuan</a:t>
            </a:r>
            <a:r>
              <a:rPr lang="en-US" alt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Zhang, arXiv:2404.14493</a:t>
            </a:r>
            <a:endParaRPr lang="en-US" alt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E9F9153D-FDB3-4FF1-8FCF-71CF9272E535}"/>
              </a:ext>
            </a:extLst>
          </p:cNvPr>
          <p:cNvSpPr txBox="1">
            <a:spLocks/>
          </p:cNvSpPr>
          <p:nvPr/>
        </p:nvSpPr>
        <p:spPr bwMode="auto">
          <a:xfrm>
            <a:off x="380998" y="158779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Since the original question is too expensive to study, we instead ask: Given an n-qubit quantum circuit C with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r>
              <a:rPr lang="en-US" altLang="en-US" sz="2800" dirty="0">
                <a:cs typeface="Calibri" panose="020F0502020204030204" pitchFamily="34" charset="0"/>
              </a:rPr>
              <a:t> random layers,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how many more layers</a:t>
            </a:r>
            <a:r>
              <a:rPr lang="en-US" altLang="en-US" sz="2800" dirty="0">
                <a:cs typeface="Calibri" panose="020F0502020204030204" pitchFamily="34" charset="0"/>
              </a:rPr>
              <a:t> </a:t>
            </a:r>
            <a:r>
              <a:rPr lang="en-US" altLang="en-US" sz="2800" dirty="0">
                <a:cs typeface="Calibri" panose="020F0502020204030204" pitchFamily="34" charset="0"/>
                <a:sym typeface="Symbol" panose="05050102010706020507" pitchFamily="18" charset="2"/>
              </a:rPr>
              <a:t></a:t>
            </a:r>
            <a:r>
              <a:rPr lang="en-US" altLang="en-US" sz="2800" baseline="-25000" dirty="0">
                <a:cs typeface="Calibri" panose="020F050202020403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800" dirty="0">
                <a:cs typeface="Calibri" panose="020F0502020204030204" pitchFamily="34" charset="0"/>
              </a:rPr>
              <a:t> of our choice must we append to it, to get an overall peaked circuit?</a:t>
            </a:r>
            <a:endParaRPr lang="en-US" altLang="en-US" sz="2800" dirty="0">
              <a:solidFill>
                <a:srgbClr val="00B050"/>
              </a:solidFill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BAECF-D03D-46D8-89F2-88E318B26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39633"/>
            <a:ext cx="4267200" cy="32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3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A8B49A-E2D2-460B-900C-12EBDA50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" y="228600"/>
            <a:ext cx="8467725" cy="914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on </a:t>
            </a:r>
            <a:r>
              <a:rPr lang="en-US" altLang="en-US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Peakedness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It’s There!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5B542-3521-4265-BD9E-E03BF66D1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990600"/>
            <a:ext cx="8196263" cy="59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03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526B0-3E0B-4AB9-9090-C16CF54C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52400"/>
            <a:ext cx="8362950" cy="5848350"/>
          </a:xfrm>
          <a:prstGeom prst="rect">
            <a:avLst/>
          </a:prstGeom>
        </p:spPr>
      </p:pic>
      <p:sp>
        <p:nvSpPr>
          <p:cNvPr id="3" name="Subtitle 4">
            <a:extLst>
              <a:ext uri="{FF2B5EF4-FFF2-40B4-BE49-F238E27FC236}">
                <a16:creationId xmlns:a16="http://schemas.microsoft.com/office/drawing/2014/main" id="{14265D86-0D9C-4B3A-9B63-193BA9FACCD5}"/>
              </a:ext>
            </a:extLst>
          </p:cNvPr>
          <p:cNvSpPr txBox="1">
            <a:spLocks/>
          </p:cNvSpPr>
          <p:nvPr/>
        </p:nvSpPr>
        <p:spPr bwMode="auto">
          <a:xfrm>
            <a:off x="357531" y="6096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Output distributions look random </a:t>
            </a: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except for</a:t>
            </a:r>
            <a:r>
              <a:rPr lang="en-US" altLang="en-US" sz="2800" dirty="0">
                <a:cs typeface="Calibri" panose="020F0502020204030204" pitchFamily="34" charset="0"/>
              </a:rPr>
              <a:t> the peak…</a:t>
            </a:r>
          </a:p>
        </p:txBody>
      </p:sp>
    </p:spTree>
    <p:extLst>
      <p:ext uri="{BB962C8B-B14F-4D97-AF65-F5344CB8AC3E}">
        <p14:creationId xmlns:p14="http://schemas.microsoft.com/office/powerpoint/2010/main" val="255353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95780A57-A739-4CFD-9F2F-0A4B8C8B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5738"/>
            <a:ext cx="838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</a:rPr>
              <a:t>Certified Randomness from Quantum Supremacy (A. 2018, A.-Hung 2023)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grpSp>
        <p:nvGrpSpPr>
          <p:cNvPr id="24579" name="Group 5">
            <a:extLst>
              <a:ext uri="{FF2B5EF4-FFF2-40B4-BE49-F238E27FC236}">
                <a16:creationId xmlns:a16="http://schemas.microsoft.com/office/drawing/2014/main" id="{25C3039B-3EF8-4ACC-80E6-5BD2E9A6731F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690813"/>
            <a:ext cx="1370012" cy="1290637"/>
            <a:chOff x="6047" y="1105"/>
            <a:chExt cx="1681" cy="1583"/>
          </a:xfrm>
        </p:grpSpPr>
        <p:sp>
          <p:nvSpPr>
            <p:cNvPr id="24589" name="Freeform 6">
              <a:extLst>
                <a:ext uri="{FF2B5EF4-FFF2-40B4-BE49-F238E27FC236}">
                  <a16:creationId xmlns:a16="http://schemas.microsoft.com/office/drawing/2014/main" id="{D923747A-B4BD-43E2-A007-34BA03365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" y="1143"/>
              <a:ext cx="923" cy="876"/>
            </a:xfrm>
            <a:custGeom>
              <a:avLst/>
              <a:gdLst>
                <a:gd name="T0" fmla="*/ 1 w 1578"/>
                <a:gd name="T1" fmla="*/ 1 h 1562"/>
                <a:gd name="T2" fmla="*/ 1 w 1578"/>
                <a:gd name="T3" fmla="*/ 1 h 1562"/>
                <a:gd name="T4" fmla="*/ 0 w 1578"/>
                <a:gd name="T5" fmla="*/ 1 h 1562"/>
                <a:gd name="T6" fmla="*/ 1 w 1578"/>
                <a:gd name="T7" fmla="*/ 1 h 1562"/>
                <a:gd name="T8" fmla="*/ 1 w 1578"/>
                <a:gd name="T9" fmla="*/ 1 h 1562"/>
                <a:gd name="T10" fmla="*/ 1 w 1578"/>
                <a:gd name="T11" fmla="*/ 1 h 1562"/>
                <a:gd name="T12" fmla="*/ 1 w 1578"/>
                <a:gd name="T13" fmla="*/ 1 h 1562"/>
                <a:gd name="T14" fmla="*/ 1 w 1578"/>
                <a:gd name="T15" fmla="*/ 1 h 1562"/>
                <a:gd name="T16" fmla="*/ 1 w 1578"/>
                <a:gd name="T17" fmla="*/ 0 h 1562"/>
                <a:gd name="T18" fmla="*/ 1 w 1578"/>
                <a:gd name="T19" fmla="*/ 0 h 1562"/>
                <a:gd name="T20" fmla="*/ 1 w 1578"/>
                <a:gd name="T21" fmla="*/ 1 h 1562"/>
                <a:gd name="T22" fmla="*/ 1 w 1578"/>
                <a:gd name="T23" fmla="*/ 1 h 1562"/>
                <a:gd name="T24" fmla="*/ 1 w 1578"/>
                <a:gd name="T25" fmla="*/ 1 h 1562"/>
                <a:gd name="T26" fmla="*/ 1 w 1578"/>
                <a:gd name="T27" fmla="*/ 1 h 1562"/>
                <a:gd name="T28" fmla="*/ 1 w 1578"/>
                <a:gd name="T29" fmla="*/ 1 h 1562"/>
                <a:gd name="T30" fmla="*/ 1 w 1578"/>
                <a:gd name="T31" fmla="*/ 1 h 1562"/>
                <a:gd name="T32" fmla="*/ 1 w 1578"/>
                <a:gd name="T33" fmla="*/ 1 h 1562"/>
                <a:gd name="T34" fmla="*/ 1 w 1578"/>
                <a:gd name="T35" fmla="*/ 1 h 1562"/>
                <a:gd name="T36" fmla="*/ 1 w 1578"/>
                <a:gd name="T37" fmla="*/ 1 h 1562"/>
                <a:gd name="T38" fmla="*/ 1 w 1578"/>
                <a:gd name="T39" fmla="*/ 1 h 1562"/>
                <a:gd name="T40" fmla="*/ 1 w 1578"/>
                <a:gd name="T41" fmla="*/ 1 h 1562"/>
                <a:gd name="T42" fmla="*/ 1 w 1578"/>
                <a:gd name="T43" fmla="*/ 1 h 1562"/>
                <a:gd name="T44" fmla="*/ 1 w 1578"/>
                <a:gd name="T45" fmla="*/ 1 h 1562"/>
                <a:gd name="T46" fmla="*/ 1 w 1578"/>
                <a:gd name="T47" fmla="*/ 1 h 1562"/>
                <a:gd name="T48" fmla="*/ 1 w 1578"/>
                <a:gd name="T49" fmla="*/ 1 h 1562"/>
                <a:gd name="T50" fmla="*/ 1 w 1578"/>
                <a:gd name="T51" fmla="*/ 1 h 1562"/>
                <a:gd name="T52" fmla="*/ 1 w 1578"/>
                <a:gd name="T53" fmla="*/ 1 h 15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78"/>
                <a:gd name="T82" fmla="*/ 0 h 1562"/>
                <a:gd name="T83" fmla="*/ 1578 w 1578"/>
                <a:gd name="T84" fmla="*/ 1562 h 15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78" h="1562">
                  <a:moveTo>
                    <a:pt x="227" y="1524"/>
                  </a:moveTo>
                  <a:lnTo>
                    <a:pt x="165" y="1373"/>
                  </a:lnTo>
                  <a:lnTo>
                    <a:pt x="0" y="471"/>
                  </a:lnTo>
                  <a:lnTo>
                    <a:pt x="5" y="367"/>
                  </a:lnTo>
                  <a:lnTo>
                    <a:pt x="62" y="320"/>
                  </a:lnTo>
                  <a:lnTo>
                    <a:pt x="222" y="252"/>
                  </a:lnTo>
                  <a:lnTo>
                    <a:pt x="471" y="191"/>
                  </a:lnTo>
                  <a:lnTo>
                    <a:pt x="984" y="61"/>
                  </a:lnTo>
                  <a:lnTo>
                    <a:pt x="1262" y="0"/>
                  </a:lnTo>
                  <a:lnTo>
                    <a:pt x="1387" y="0"/>
                  </a:lnTo>
                  <a:lnTo>
                    <a:pt x="1413" y="9"/>
                  </a:lnTo>
                  <a:lnTo>
                    <a:pt x="1413" y="165"/>
                  </a:lnTo>
                  <a:lnTo>
                    <a:pt x="1387" y="409"/>
                  </a:lnTo>
                  <a:lnTo>
                    <a:pt x="1398" y="751"/>
                  </a:lnTo>
                  <a:lnTo>
                    <a:pt x="1491" y="75"/>
                  </a:lnTo>
                  <a:lnTo>
                    <a:pt x="1521" y="66"/>
                  </a:lnTo>
                  <a:lnTo>
                    <a:pt x="1558" y="150"/>
                  </a:lnTo>
                  <a:lnTo>
                    <a:pt x="1578" y="258"/>
                  </a:lnTo>
                  <a:lnTo>
                    <a:pt x="1511" y="813"/>
                  </a:lnTo>
                  <a:lnTo>
                    <a:pt x="1418" y="1512"/>
                  </a:lnTo>
                  <a:lnTo>
                    <a:pt x="1351" y="1546"/>
                  </a:lnTo>
                  <a:lnTo>
                    <a:pt x="1106" y="1562"/>
                  </a:lnTo>
                  <a:lnTo>
                    <a:pt x="351" y="1554"/>
                  </a:lnTo>
                  <a:lnTo>
                    <a:pt x="276" y="1537"/>
                  </a:lnTo>
                  <a:lnTo>
                    <a:pt x="227" y="1524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7">
              <a:extLst>
                <a:ext uri="{FF2B5EF4-FFF2-40B4-BE49-F238E27FC236}">
                  <a16:creationId xmlns:a16="http://schemas.microsoft.com/office/drawing/2014/main" id="{11959EA4-2690-477F-BE55-D5EDA8216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" y="1265"/>
              <a:ext cx="642" cy="618"/>
            </a:xfrm>
            <a:custGeom>
              <a:avLst/>
              <a:gdLst>
                <a:gd name="T0" fmla="*/ 1 w 1099"/>
                <a:gd name="T1" fmla="*/ 1 h 1104"/>
                <a:gd name="T2" fmla="*/ 1 w 1099"/>
                <a:gd name="T3" fmla="*/ 1 h 1104"/>
                <a:gd name="T4" fmla="*/ 0 w 1099"/>
                <a:gd name="T5" fmla="*/ 1 h 1104"/>
                <a:gd name="T6" fmla="*/ 1 w 1099"/>
                <a:gd name="T7" fmla="*/ 1 h 1104"/>
                <a:gd name="T8" fmla="*/ 1 w 1099"/>
                <a:gd name="T9" fmla="*/ 1 h 1104"/>
                <a:gd name="T10" fmla="*/ 1 w 1099"/>
                <a:gd name="T11" fmla="*/ 0 h 1104"/>
                <a:gd name="T12" fmla="*/ 1 w 1099"/>
                <a:gd name="T13" fmla="*/ 1 h 1104"/>
                <a:gd name="T14" fmla="*/ 1 w 1099"/>
                <a:gd name="T15" fmla="*/ 1 h 1104"/>
                <a:gd name="T16" fmla="*/ 1 w 1099"/>
                <a:gd name="T17" fmla="*/ 1 h 1104"/>
                <a:gd name="T18" fmla="*/ 1 w 1099"/>
                <a:gd name="T19" fmla="*/ 1 h 1104"/>
                <a:gd name="T20" fmla="*/ 1 w 1099"/>
                <a:gd name="T21" fmla="*/ 1 h 1104"/>
                <a:gd name="T22" fmla="*/ 1 w 1099"/>
                <a:gd name="T23" fmla="*/ 1 h 1104"/>
                <a:gd name="T24" fmla="*/ 1 w 1099"/>
                <a:gd name="T25" fmla="*/ 1 h 1104"/>
                <a:gd name="T26" fmla="*/ 1 w 1099"/>
                <a:gd name="T27" fmla="*/ 1 h 1104"/>
                <a:gd name="T28" fmla="*/ 1 w 1099"/>
                <a:gd name="T29" fmla="*/ 1 h 1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9"/>
                <a:gd name="T46" fmla="*/ 0 h 1104"/>
                <a:gd name="T47" fmla="*/ 1099 w 1099"/>
                <a:gd name="T48" fmla="*/ 1104 h 1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9" h="1104">
                  <a:moveTo>
                    <a:pt x="32" y="641"/>
                  </a:moveTo>
                  <a:lnTo>
                    <a:pt x="15" y="514"/>
                  </a:lnTo>
                  <a:lnTo>
                    <a:pt x="0" y="398"/>
                  </a:lnTo>
                  <a:lnTo>
                    <a:pt x="45" y="202"/>
                  </a:lnTo>
                  <a:lnTo>
                    <a:pt x="173" y="153"/>
                  </a:lnTo>
                  <a:lnTo>
                    <a:pt x="753" y="0"/>
                  </a:lnTo>
                  <a:lnTo>
                    <a:pt x="930" y="4"/>
                  </a:lnTo>
                  <a:lnTo>
                    <a:pt x="1062" y="97"/>
                  </a:lnTo>
                  <a:lnTo>
                    <a:pt x="1099" y="281"/>
                  </a:lnTo>
                  <a:lnTo>
                    <a:pt x="978" y="1004"/>
                  </a:lnTo>
                  <a:lnTo>
                    <a:pt x="160" y="1104"/>
                  </a:lnTo>
                  <a:lnTo>
                    <a:pt x="120" y="1040"/>
                  </a:lnTo>
                  <a:lnTo>
                    <a:pt x="32" y="641"/>
                  </a:lnTo>
                  <a:close/>
                </a:path>
              </a:pathLst>
            </a:custGeom>
            <a:solidFill>
              <a:srgbClr val="202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8">
              <a:extLst>
                <a:ext uri="{FF2B5EF4-FFF2-40B4-BE49-F238E27FC236}">
                  <a16:creationId xmlns:a16="http://schemas.microsoft.com/office/drawing/2014/main" id="{A276B4FD-7AD6-417C-91C7-2CF20990C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" y="2057"/>
              <a:ext cx="567" cy="102"/>
            </a:xfrm>
            <a:custGeom>
              <a:avLst/>
              <a:gdLst>
                <a:gd name="T0" fmla="*/ 0 w 971"/>
                <a:gd name="T1" fmla="*/ 1 h 182"/>
                <a:gd name="T2" fmla="*/ 1 w 971"/>
                <a:gd name="T3" fmla="*/ 1 h 182"/>
                <a:gd name="T4" fmla="*/ 1 w 971"/>
                <a:gd name="T5" fmla="*/ 1 h 182"/>
                <a:gd name="T6" fmla="*/ 1 w 971"/>
                <a:gd name="T7" fmla="*/ 1 h 182"/>
                <a:gd name="T8" fmla="*/ 1 w 971"/>
                <a:gd name="T9" fmla="*/ 1 h 182"/>
                <a:gd name="T10" fmla="*/ 1 w 971"/>
                <a:gd name="T11" fmla="*/ 0 h 182"/>
                <a:gd name="T12" fmla="*/ 1 w 971"/>
                <a:gd name="T13" fmla="*/ 1 h 182"/>
                <a:gd name="T14" fmla="*/ 1 w 971"/>
                <a:gd name="T15" fmla="*/ 1 h 182"/>
                <a:gd name="T16" fmla="*/ 1 w 971"/>
                <a:gd name="T17" fmla="*/ 1 h 182"/>
                <a:gd name="T18" fmla="*/ 1 w 971"/>
                <a:gd name="T19" fmla="*/ 1 h 182"/>
                <a:gd name="T20" fmla="*/ 0 w 971"/>
                <a:gd name="T21" fmla="*/ 1 h 182"/>
                <a:gd name="T22" fmla="*/ 0 w 971"/>
                <a:gd name="T23" fmla="*/ 1 h 182"/>
                <a:gd name="T24" fmla="*/ 0 w 971"/>
                <a:gd name="T25" fmla="*/ 1 h 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71"/>
                <a:gd name="T40" fmla="*/ 0 h 182"/>
                <a:gd name="T41" fmla="*/ 971 w 971"/>
                <a:gd name="T42" fmla="*/ 182 h 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71" h="182">
                  <a:moveTo>
                    <a:pt x="0" y="156"/>
                  </a:moveTo>
                  <a:lnTo>
                    <a:pt x="32" y="119"/>
                  </a:lnTo>
                  <a:lnTo>
                    <a:pt x="228" y="69"/>
                  </a:lnTo>
                  <a:lnTo>
                    <a:pt x="596" y="6"/>
                  </a:lnTo>
                  <a:lnTo>
                    <a:pt x="829" y="17"/>
                  </a:lnTo>
                  <a:lnTo>
                    <a:pt x="971" y="0"/>
                  </a:lnTo>
                  <a:lnTo>
                    <a:pt x="948" y="109"/>
                  </a:lnTo>
                  <a:lnTo>
                    <a:pt x="560" y="114"/>
                  </a:lnTo>
                  <a:lnTo>
                    <a:pt x="212" y="140"/>
                  </a:lnTo>
                  <a:lnTo>
                    <a:pt x="42" y="18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9">
              <a:extLst>
                <a:ext uri="{FF2B5EF4-FFF2-40B4-BE49-F238E27FC236}">
                  <a16:creationId xmlns:a16="http://schemas.microsoft.com/office/drawing/2014/main" id="{0F728190-A0F5-4058-BC7F-778F580D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06"/>
              <a:ext cx="146" cy="185"/>
            </a:xfrm>
            <a:custGeom>
              <a:avLst/>
              <a:gdLst>
                <a:gd name="T0" fmla="*/ 1 w 250"/>
                <a:gd name="T1" fmla="*/ 1 h 331"/>
                <a:gd name="T2" fmla="*/ 1 w 250"/>
                <a:gd name="T3" fmla="*/ 1 h 331"/>
                <a:gd name="T4" fmla="*/ 0 w 250"/>
                <a:gd name="T5" fmla="*/ 1 h 331"/>
                <a:gd name="T6" fmla="*/ 1 w 250"/>
                <a:gd name="T7" fmla="*/ 1 h 331"/>
                <a:gd name="T8" fmla="*/ 1 w 250"/>
                <a:gd name="T9" fmla="*/ 1 h 331"/>
                <a:gd name="T10" fmla="*/ 1 w 250"/>
                <a:gd name="T11" fmla="*/ 1 h 331"/>
                <a:gd name="T12" fmla="*/ 1 w 250"/>
                <a:gd name="T13" fmla="*/ 0 h 331"/>
                <a:gd name="T14" fmla="*/ 1 w 250"/>
                <a:gd name="T15" fmla="*/ 1 h 331"/>
                <a:gd name="T16" fmla="*/ 1 w 250"/>
                <a:gd name="T17" fmla="*/ 1 h 331"/>
                <a:gd name="T18" fmla="*/ 1 w 250"/>
                <a:gd name="T19" fmla="*/ 1 h 3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0"/>
                <a:gd name="T31" fmla="*/ 0 h 331"/>
                <a:gd name="T32" fmla="*/ 250 w 250"/>
                <a:gd name="T33" fmla="*/ 331 h 3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0" h="331">
                  <a:moveTo>
                    <a:pt x="192" y="44"/>
                  </a:moveTo>
                  <a:lnTo>
                    <a:pt x="136" y="170"/>
                  </a:lnTo>
                  <a:lnTo>
                    <a:pt x="0" y="311"/>
                  </a:lnTo>
                  <a:lnTo>
                    <a:pt x="104" y="331"/>
                  </a:lnTo>
                  <a:lnTo>
                    <a:pt x="192" y="286"/>
                  </a:lnTo>
                  <a:lnTo>
                    <a:pt x="221" y="178"/>
                  </a:lnTo>
                  <a:lnTo>
                    <a:pt x="250" y="0"/>
                  </a:lnTo>
                  <a:lnTo>
                    <a:pt x="192" y="44"/>
                  </a:lnTo>
                  <a:close/>
                </a:path>
              </a:pathLst>
            </a:custGeom>
            <a:solidFill>
              <a:srgbClr val="585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10">
              <a:extLst>
                <a:ext uri="{FF2B5EF4-FFF2-40B4-BE49-F238E27FC236}">
                  <a16:creationId xmlns:a16="http://schemas.microsoft.com/office/drawing/2014/main" id="{3D07EDD6-68FD-42CC-B43E-82059485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2353"/>
              <a:ext cx="345" cy="236"/>
            </a:xfrm>
            <a:custGeom>
              <a:avLst/>
              <a:gdLst>
                <a:gd name="T0" fmla="*/ 1 w 594"/>
                <a:gd name="T1" fmla="*/ 1 h 421"/>
                <a:gd name="T2" fmla="*/ 1 w 594"/>
                <a:gd name="T3" fmla="*/ 1 h 421"/>
                <a:gd name="T4" fmla="*/ 1 w 594"/>
                <a:gd name="T5" fmla="*/ 1 h 421"/>
                <a:gd name="T6" fmla="*/ 1 w 594"/>
                <a:gd name="T7" fmla="*/ 0 h 421"/>
                <a:gd name="T8" fmla="*/ 1 w 594"/>
                <a:gd name="T9" fmla="*/ 1 h 421"/>
                <a:gd name="T10" fmla="*/ 1 w 594"/>
                <a:gd name="T11" fmla="*/ 1 h 421"/>
                <a:gd name="T12" fmla="*/ 1 w 594"/>
                <a:gd name="T13" fmla="*/ 1 h 421"/>
                <a:gd name="T14" fmla="*/ 1 w 594"/>
                <a:gd name="T15" fmla="*/ 1 h 421"/>
                <a:gd name="T16" fmla="*/ 1 w 594"/>
                <a:gd name="T17" fmla="*/ 1 h 421"/>
                <a:gd name="T18" fmla="*/ 1 w 594"/>
                <a:gd name="T19" fmla="*/ 1 h 421"/>
                <a:gd name="T20" fmla="*/ 1 w 594"/>
                <a:gd name="T21" fmla="*/ 1 h 421"/>
                <a:gd name="T22" fmla="*/ 1 w 594"/>
                <a:gd name="T23" fmla="*/ 1 h 421"/>
                <a:gd name="T24" fmla="*/ 1 w 594"/>
                <a:gd name="T25" fmla="*/ 1 h 421"/>
                <a:gd name="T26" fmla="*/ 1 w 594"/>
                <a:gd name="T27" fmla="*/ 1 h 421"/>
                <a:gd name="T28" fmla="*/ 0 w 594"/>
                <a:gd name="T29" fmla="*/ 1 h 421"/>
                <a:gd name="T30" fmla="*/ 1 w 594"/>
                <a:gd name="T31" fmla="*/ 1 h 421"/>
                <a:gd name="T32" fmla="*/ 1 w 594"/>
                <a:gd name="T33" fmla="*/ 1 h 421"/>
                <a:gd name="T34" fmla="*/ 1 w 594"/>
                <a:gd name="T35" fmla="*/ 1 h 4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4"/>
                <a:gd name="T55" fmla="*/ 0 h 421"/>
                <a:gd name="T56" fmla="*/ 594 w 594"/>
                <a:gd name="T57" fmla="*/ 421 h 4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4" h="421">
                  <a:moveTo>
                    <a:pt x="16" y="135"/>
                  </a:moveTo>
                  <a:lnTo>
                    <a:pt x="94" y="52"/>
                  </a:lnTo>
                  <a:lnTo>
                    <a:pt x="175" y="10"/>
                  </a:lnTo>
                  <a:lnTo>
                    <a:pt x="267" y="0"/>
                  </a:lnTo>
                  <a:lnTo>
                    <a:pt x="342" y="26"/>
                  </a:lnTo>
                  <a:lnTo>
                    <a:pt x="456" y="78"/>
                  </a:lnTo>
                  <a:lnTo>
                    <a:pt x="510" y="118"/>
                  </a:lnTo>
                  <a:lnTo>
                    <a:pt x="552" y="177"/>
                  </a:lnTo>
                  <a:lnTo>
                    <a:pt x="587" y="244"/>
                  </a:lnTo>
                  <a:lnTo>
                    <a:pt x="594" y="304"/>
                  </a:lnTo>
                  <a:lnTo>
                    <a:pt x="517" y="403"/>
                  </a:lnTo>
                  <a:lnTo>
                    <a:pt x="328" y="421"/>
                  </a:lnTo>
                  <a:lnTo>
                    <a:pt x="188" y="320"/>
                  </a:lnTo>
                  <a:lnTo>
                    <a:pt x="63" y="320"/>
                  </a:lnTo>
                  <a:lnTo>
                    <a:pt x="0" y="233"/>
                  </a:lnTo>
                  <a:lnTo>
                    <a:pt x="16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11">
              <a:extLst>
                <a:ext uri="{FF2B5EF4-FFF2-40B4-BE49-F238E27FC236}">
                  <a16:creationId xmlns:a16="http://schemas.microsoft.com/office/drawing/2014/main" id="{AB430390-371A-4C25-9E0D-39B9819E3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" y="2395"/>
              <a:ext cx="352" cy="207"/>
            </a:xfrm>
            <a:custGeom>
              <a:avLst/>
              <a:gdLst>
                <a:gd name="T0" fmla="*/ 1 w 605"/>
                <a:gd name="T1" fmla="*/ 1 h 367"/>
                <a:gd name="T2" fmla="*/ 1 w 605"/>
                <a:gd name="T3" fmla="*/ 0 h 367"/>
                <a:gd name="T4" fmla="*/ 1 w 605"/>
                <a:gd name="T5" fmla="*/ 0 h 367"/>
                <a:gd name="T6" fmla="*/ 1 w 605"/>
                <a:gd name="T7" fmla="*/ 1 h 367"/>
                <a:gd name="T8" fmla="*/ 1 w 605"/>
                <a:gd name="T9" fmla="*/ 1 h 367"/>
                <a:gd name="T10" fmla="*/ 1 w 605"/>
                <a:gd name="T11" fmla="*/ 1 h 367"/>
                <a:gd name="T12" fmla="*/ 1 w 605"/>
                <a:gd name="T13" fmla="*/ 1 h 367"/>
                <a:gd name="T14" fmla="*/ 1 w 605"/>
                <a:gd name="T15" fmla="*/ 1 h 367"/>
                <a:gd name="T16" fmla="*/ 1 w 605"/>
                <a:gd name="T17" fmla="*/ 1 h 367"/>
                <a:gd name="T18" fmla="*/ 1 w 605"/>
                <a:gd name="T19" fmla="*/ 1 h 367"/>
                <a:gd name="T20" fmla="*/ 1 w 605"/>
                <a:gd name="T21" fmla="*/ 1 h 367"/>
                <a:gd name="T22" fmla="*/ 1 w 605"/>
                <a:gd name="T23" fmla="*/ 1 h 367"/>
                <a:gd name="T24" fmla="*/ 1 w 605"/>
                <a:gd name="T25" fmla="*/ 1 h 367"/>
                <a:gd name="T26" fmla="*/ 1 w 605"/>
                <a:gd name="T27" fmla="*/ 1 h 367"/>
                <a:gd name="T28" fmla="*/ 1 w 605"/>
                <a:gd name="T29" fmla="*/ 1 h 367"/>
                <a:gd name="T30" fmla="*/ 1 w 605"/>
                <a:gd name="T31" fmla="*/ 1 h 367"/>
                <a:gd name="T32" fmla="*/ 1 w 605"/>
                <a:gd name="T33" fmla="*/ 1 h 367"/>
                <a:gd name="T34" fmla="*/ 1 w 605"/>
                <a:gd name="T35" fmla="*/ 1 h 367"/>
                <a:gd name="T36" fmla="*/ 1 w 605"/>
                <a:gd name="T37" fmla="*/ 1 h 367"/>
                <a:gd name="T38" fmla="*/ 1 w 605"/>
                <a:gd name="T39" fmla="*/ 1 h 367"/>
                <a:gd name="T40" fmla="*/ 1 w 605"/>
                <a:gd name="T41" fmla="*/ 1 h 367"/>
                <a:gd name="T42" fmla="*/ 1 w 605"/>
                <a:gd name="T43" fmla="*/ 1 h 367"/>
                <a:gd name="T44" fmla="*/ 0 w 605"/>
                <a:gd name="T45" fmla="*/ 1 h 367"/>
                <a:gd name="T46" fmla="*/ 1 w 605"/>
                <a:gd name="T47" fmla="*/ 1 h 367"/>
                <a:gd name="T48" fmla="*/ 1 w 605"/>
                <a:gd name="T49" fmla="*/ 1 h 367"/>
                <a:gd name="T50" fmla="*/ 1 w 605"/>
                <a:gd name="T51" fmla="*/ 1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05"/>
                <a:gd name="T79" fmla="*/ 0 h 367"/>
                <a:gd name="T80" fmla="*/ 605 w 605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05" h="367">
                  <a:moveTo>
                    <a:pt x="33" y="38"/>
                  </a:moveTo>
                  <a:lnTo>
                    <a:pt x="85" y="0"/>
                  </a:lnTo>
                  <a:lnTo>
                    <a:pt x="198" y="0"/>
                  </a:lnTo>
                  <a:lnTo>
                    <a:pt x="267" y="20"/>
                  </a:lnTo>
                  <a:lnTo>
                    <a:pt x="188" y="119"/>
                  </a:lnTo>
                  <a:lnTo>
                    <a:pt x="306" y="58"/>
                  </a:lnTo>
                  <a:lnTo>
                    <a:pt x="400" y="24"/>
                  </a:lnTo>
                  <a:lnTo>
                    <a:pt x="473" y="56"/>
                  </a:lnTo>
                  <a:lnTo>
                    <a:pt x="505" y="95"/>
                  </a:lnTo>
                  <a:lnTo>
                    <a:pt x="441" y="114"/>
                  </a:lnTo>
                  <a:lnTo>
                    <a:pt x="368" y="158"/>
                  </a:lnTo>
                  <a:lnTo>
                    <a:pt x="363" y="240"/>
                  </a:lnTo>
                  <a:lnTo>
                    <a:pt x="486" y="137"/>
                  </a:lnTo>
                  <a:lnTo>
                    <a:pt x="538" y="128"/>
                  </a:lnTo>
                  <a:lnTo>
                    <a:pt x="596" y="167"/>
                  </a:lnTo>
                  <a:lnTo>
                    <a:pt x="605" y="226"/>
                  </a:lnTo>
                  <a:lnTo>
                    <a:pt x="466" y="349"/>
                  </a:lnTo>
                  <a:lnTo>
                    <a:pt x="396" y="367"/>
                  </a:lnTo>
                  <a:lnTo>
                    <a:pt x="300" y="354"/>
                  </a:lnTo>
                  <a:lnTo>
                    <a:pt x="223" y="272"/>
                  </a:lnTo>
                  <a:lnTo>
                    <a:pt x="67" y="276"/>
                  </a:lnTo>
                  <a:lnTo>
                    <a:pt x="21" y="220"/>
                  </a:lnTo>
                  <a:lnTo>
                    <a:pt x="0" y="94"/>
                  </a:lnTo>
                  <a:lnTo>
                    <a:pt x="33" y="38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12">
              <a:extLst>
                <a:ext uri="{FF2B5EF4-FFF2-40B4-BE49-F238E27FC236}">
                  <a16:creationId xmlns:a16="http://schemas.microsoft.com/office/drawing/2014/main" id="{DE39C0FC-E735-4E56-911D-60DF93FBB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7" y="2490"/>
              <a:ext cx="336" cy="112"/>
            </a:xfrm>
            <a:custGeom>
              <a:avLst/>
              <a:gdLst>
                <a:gd name="T0" fmla="*/ 0 w 573"/>
                <a:gd name="T1" fmla="*/ 1 h 199"/>
                <a:gd name="T2" fmla="*/ 1 w 573"/>
                <a:gd name="T3" fmla="*/ 1 h 199"/>
                <a:gd name="T4" fmla="*/ 1 w 573"/>
                <a:gd name="T5" fmla="*/ 1 h 199"/>
                <a:gd name="T6" fmla="*/ 1 w 573"/>
                <a:gd name="T7" fmla="*/ 1 h 199"/>
                <a:gd name="T8" fmla="*/ 1 w 573"/>
                <a:gd name="T9" fmla="*/ 1 h 199"/>
                <a:gd name="T10" fmla="*/ 1 w 573"/>
                <a:gd name="T11" fmla="*/ 1 h 199"/>
                <a:gd name="T12" fmla="*/ 1 w 573"/>
                <a:gd name="T13" fmla="*/ 1 h 199"/>
                <a:gd name="T14" fmla="*/ 1 w 573"/>
                <a:gd name="T15" fmla="*/ 1 h 199"/>
                <a:gd name="T16" fmla="*/ 1 w 573"/>
                <a:gd name="T17" fmla="*/ 1 h 199"/>
                <a:gd name="T18" fmla="*/ 1 w 573"/>
                <a:gd name="T19" fmla="*/ 1 h 199"/>
                <a:gd name="T20" fmla="*/ 1 w 573"/>
                <a:gd name="T21" fmla="*/ 0 h 199"/>
                <a:gd name="T22" fmla="*/ 1 w 573"/>
                <a:gd name="T23" fmla="*/ 1 h 199"/>
                <a:gd name="T24" fmla="*/ 1 w 573"/>
                <a:gd name="T25" fmla="*/ 1 h 199"/>
                <a:gd name="T26" fmla="*/ 1 w 573"/>
                <a:gd name="T27" fmla="*/ 1 h 199"/>
                <a:gd name="T28" fmla="*/ 1 w 573"/>
                <a:gd name="T29" fmla="*/ 1 h 199"/>
                <a:gd name="T30" fmla="*/ 1 w 573"/>
                <a:gd name="T31" fmla="*/ 1 h 199"/>
                <a:gd name="T32" fmla="*/ 1 w 573"/>
                <a:gd name="T33" fmla="*/ 1 h 199"/>
                <a:gd name="T34" fmla="*/ 1 w 573"/>
                <a:gd name="T35" fmla="*/ 1 h 199"/>
                <a:gd name="T36" fmla="*/ 1 w 573"/>
                <a:gd name="T37" fmla="*/ 1 h 199"/>
                <a:gd name="T38" fmla="*/ 1 w 573"/>
                <a:gd name="T39" fmla="*/ 1 h 199"/>
                <a:gd name="T40" fmla="*/ 0 w 573"/>
                <a:gd name="T41" fmla="*/ 1 h 199"/>
                <a:gd name="T42" fmla="*/ 0 w 573"/>
                <a:gd name="T43" fmla="*/ 1 h 199"/>
                <a:gd name="T44" fmla="*/ 0 w 573"/>
                <a:gd name="T45" fmla="*/ 1 h 1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3"/>
                <a:gd name="T70" fmla="*/ 0 h 199"/>
                <a:gd name="T71" fmla="*/ 573 w 573"/>
                <a:gd name="T72" fmla="*/ 199 h 1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3" h="199">
                  <a:moveTo>
                    <a:pt x="0" y="17"/>
                  </a:moveTo>
                  <a:lnTo>
                    <a:pt x="73" y="50"/>
                  </a:lnTo>
                  <a:lnTo>
                    <a:pt x="130" y="32"/>
                  </a:lnTo>
                  <a:lnTo>
                    <a:pt x="182" y="15"/>
                  </a:lnTo>
                  <a:lnTo>
                    <a:pt x="234" y="24"/>
                  </a:lnTo>
                  <a:lnTo>
                    <a:pt x="261" y="51"/>
                  </a:lnTo>
                  <a:lnTo>
                    <a:pt x="282" y="85"/>
                  </a:lnTo>
                  <a:lnTo>
                    <a:pt x="350" y="123"/>
                  </a:lnTo>
                  <a:lnTo>
                    <a:pt x="398" y="62"/>
                  </a:lnTo>
                  <a:lnTo>
                    <a:pt x="466" y="19"/>
                  </a:lnTo>
                  <a:lnTo>
                    <a:pt x="527" y="0"/>
                  </a:lnTo>
                  <a:lnTo>
                    <a:pt x="567" y="33"/>
                  </a:lnTo>
                  <a:lnTo>
                    <a:pt x="573" y="65"/>
                  </a:lnTo>
                  <a:lnTo>
                    <a:pt x="528" y="129"/>
                  </a:lnTo>
                  <a:lnTo>
                    <a:pt x="454" y="181"/>
                  </a:lnTo>
                  <a:lnTo>
                    <a:pt x="384" y="199"/>
                  </a:lnTo>
                  <a:lnTo>
                    <a:pt x="278" y="184"/>
                  </a:lnTo>
                  <a:lnTo>
                    <a:pt x="198" y="112"/>
                  </a:lnTo>
                  <a:lnTo>
                    <a:pt x="77" y="106"/>
                  </a:lnTo>
                  <a:lnTo>
                    <a:pt x="15" y="7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13">
              <a:extLst>
                <a:ext uri="{FF2B5EF4-FFF2-40B4-BE49-F238E27FC236}">
                  <a16:creationId xmlns:a16="http://schemas.microsoft.com/office/drawing/2014/main" id="{432D9C04-E73B-4192-8DD2-4F05AC0D3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" y="2412"/>
              <a:ext cx="83" cy="47"/>
            </a:xfrm>
            <a:custGeom>
              <a:avLst/>
              <a:gdLst>
                <a:gd name="T0" fmla="*/ 1 w 142"/>
                <a:gd name="T1" fmla="*/ 0 h 86"/>
                <a:gd name="T2" fmla="*/ 1 w 142"/>
                <a:gd name="T3" fmla="*/ 1 h 86"/>
                <a:gd name="T4" fmla="*/ 1 w 142"/>
                <a:gd name="T5" fmla="*/ 1 h 86"/>
                <a:gd name="T6" fmla="*/ 1 w 142"/>
                <a:gd name="T7" fmla="*/ 1 h 86"/>
                <a:gd name="T8" fmla="*/ 1 w 142"/>
                <a:gd name="T9" fmla="*/ 1 h 86"/>
                <a:gd name="T10" fmla="*/ 1 w 142"/>
                <a:gd name="T11" fmla="*/ 1 h 86"/>
                <a:gd name="T12" fmla="*/ 1 w 142"/>
                <a:gd name="T13" fmla="*/ 1 h 86"/>
                <a:gd name="T14" fmla="*/ 1 w 142"/>
                <a:gd name="T15" fmla="*/ 1 h 86"/>
                <a:gd name="T16" fmla="*/ 0 w 142"/>
                <a:gd name="T17" fmla="*/ 1 h 86"/>
                <a:gd name="T18" fmla="*/ 0 w 142"/>
                <a:gd name="T19" fmla="*/ 1 h 86"/>
                <a:gd name="T20" fmla="*/ 1 w 142"/>
                <a:gd name="T21" fmla="*/ 0 h 86"/>
                <a:gd name="T22" fmla="*/ 1 w 142"/>
                <a:gd name="T23" fmla="*/ 0 h 86"/>
                <a:gd name="T24" fmla="*/ 1 w 142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2"/>
                <a:gd name="T40" fmla="*/ 0 h 86"/>
                <a:gd name="T41" fmla="*/ 142 w 142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2" h="86">
                  <a:moveTo>
                    <a:pt x="23" y="0"/>
                  </a:moveTo>
                  <a:lnTo>
                    <a:pt x="86" y="26"/>
                  </a:lnTo>
                  <a:lnTo>
                    <a:pt x="113" y="50"/>
                  </a:lnTo>
                  <a:lnTo>
                    <a:pt x="141" y="74"/>
                  </a:lnTo>
                  <a:lnTo>
                    <a:pt x="142" y="85"/>
                  </a:lnTo>
                  <a:lnTo>
                    <a:pt x="132" y="86"/>
                  </a:lnTo>
                  <a:lnTo>
                    <a:pt x="103" y="66"/>
                  </a:lnTo>
                  <a:lnTo>
                    <a:pt x="69" y="52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14">
              <a:extLst>
                <a:ext uri="{FF2B5EF4-FFF2-40B4-BE49-F238E27FC236}">
                  <a16:creationId xmlns:a16="http://schemas.microsoft.com/office/drawing/2014/main" id="{411F6CF5-8705-4A8C-837D-511A5F218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" y="2441"/>
              <a:ext cx="91" cy="154"/>
            </a:xfrm>
            <a:custGeom>
              <a:avLst/>
              <a:gdLst>
                <a:gd name="T0" fmla="*/ 1 w 158"/>
                <a:gd name="T1" fmla="*/ 1 h 274"/>
                <a:gd name="T2" fmla="*/ 1 w 158"/>
                <a:gd name="T3" fmla="*/ 1 h 274"/>
                <a:gd name="T4" fmla="*/ 1 w 158"/>
                <a:gd name="T5" fmla="*/ 1 h 274"/>
                <a:gd name="T6" fmla="*/ 1 w 158"/>
                <a:gd name="T7" fmla="*/ 1 h 274"/>
                <a:gd name="T8" fmla="*/ 1 w 158"/>
                <a:gd name="T9" fmla="*/ 1 h 274"/>
                <a:gd name="T10" fmla="*/ 1 w 158"/>
                <a:gd name="T11" fmla="*/ 1 h 274"/>
                <a:gd name="T12" fmla="*/ 1 w 158"/>
                <a:gd name="T13" fmla="*/ 1 h 274"/>
                <a:gd name="T14" fmla="*/ 0 w 158"/>
                <a:gd name="T15" fmla="*/ 1 h 274"/>
                <a:gd name="T16" fmla="*/ 1 w 158"/>
                <a:gd name="T17" fmla="*/ 1 h 274"/>
                <a:gd name="T18" fmla="*/ 1 w 158"/>
                <a:gd name="T19" fmla="*/ 1 h 274"/>
                <a:gd name="T20" fmla="*/ 1 w 158"/>
                <a:gd name="T21" fmla="*/ 1 h 274"/>
                <a:gd name="T22" fmla="*/ 1 w 158"/>
                <a:gd name="T23" fmla="*/ 1 h 274"/>
                <a:gd name="T24" fmla="*/ 1 w 158"/>
                <a:gd name="T25" fmla="*/ 1 h 274"/>
                <a:gd name="T26" fmla="*/ 1 w 158"/>
                <a:gd name="T27" fmla="*/ 0 h 274"/>
                <a:gd name="T28" fmla="*/ 1 w 158"/>
                <a:gd name="T29" fmla="*/ 1 h 274"/>
                <a:gd name="T30" fmla="*/ 1 w 158"/>
                <a:gd name="T31" fmla="*/ 1 h 274"/>
                <a:gd name="T32" fmla="*/ 1 w 158"/>
                <a:gd name="T33" fmla="*/ 1 h 2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8"/>
                <a:gd name="T52" fmla="*/ 0 h 274"/>
                <a:gd name="T53" fmla="*/ 158 w 158"/>
                <a:gd name="T54" fmla="*/ 274 h 2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8" h="274">
                  <a:moveTo>
                    <a:pt x="95" y="2"/>
                  </a:moveTo>
                  <a:lnTo>
                    <a:pt x="121" y="36"/>
                  </a:lnTo>
                  <a:lnTo>
                    <a:pt x="158" y="82"/>
                  </a:lnTo>
                  <a:lnTo>
                    <a:pt x="158" y="150"/>
                  </a:lnTo>
                  <a:lnTo>
                    <a:pt x="110" y="220"/>
                  </a:lnTo>
                  <a:lnTo>
                    <a:pt x="50" y="250"/>
                  </a:lnTo>
                  <a:lnTo>
                    <a:pt x="8" y="274"/>
                  </a:lnTo>
                  <a:lnTo>
                    <a:pt x="0" y="261"/>
                  </a:lnTo>
                  <a:lnTo>
                    <a:pt x="69" y="205"/>
                  </a:lnTo>
                  <a:lnTo>
                    <a:pt x="124" y="136"/>
                  </a:lnTo>
                  <a:lnTo>
                    <a:pt x="118" y="69"/>
                  </a:lnTo>
                  <a:lnTo>
                    <a:pt x="103" y="39"/>
                  </a:lnTo>
                  <a:lnTo>
                    <a:pt x="84" y="11"/>
                  </a:lnTo>
                  <a:lnTo>
                    <a:pt x="85" y="0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15">
              <a:extLst>
                <a:ext uri="{FF2B5EF4-FFF2-40B4-BE49-F238E27FC236}">
                  <a16:creationId xmlns:a16="http://schemas.microsoft.com/office/drawing/2014/main" id="{CF173842-97B5-48FD-AB20-2A8082E2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" y="2351"/>
              <a:ext cx="300" cy="248"/>
            </a:xfrm>
            <a:custGeom>
              <a:avLst/>
              <a:gdLst>
                <a:gd name="T0" fmla="*/ 1 w 514"/>
                <a:gd name="T1" fmla="*/ 1 h 445"/>
                <a:gd name="T2" fmla="*/ 1 w 514"/>
                <a:gd name="T3" fmla="*/ 1 h 445"/>
                <a:gd name="T4" fmla="*/ 1 w 514"/>
                <a:gd name="T5" fmla="*/ 1 h 445"/>
                <a:gd name="T6" fmla="*/ 1 w 514"/>
                <a:gd name="T7" fmla="*/ 1 h 445"/>
                <a:gd name="T8" fmla="*/ 1 w 514"/>
                <a:gd name="T9" fmla="*/ 1 h 445"/>
                <a:gd name="T10" fmla="*/ 1 w 514"/>
                <a:gd name="T11" fmla="*/ 1 h 445"/>
                <a:gd name="T12" fmla="*/ 1 w 514"/>
                <a:gd name="T13" fmla="*/ 1 h 445"/>
                <a:gd name="T14" fmla="*/ 1 w 514"/>
                <a:gd name="T15" fmla="*/ 1 h 445"/>
                <a:gd name="T16" fmla="*/ 1 w 514"/>
                <a:gd name="T17" fmla="*/ 1 h 445"/>
                <a:gd name="T18" fmla="*/ 1 w 514"/>
                <a:gd name="T19" fmla="*/ 1 h 445"/>
                <a:gd name="T20" fmla="*/ 1 w 514"/>
                <a:gd name="T21" fmla="*/ 1 h 445"/>
                <a:gd name="T22" fmla="*/ 1 w 514"/>
                <a:gd name="T23" fmla="*/ 1 h 445"/>
                <a:gd name="T24" fmla="*/ 1 w 514"/>
                <a:gd name="T25" fmla="*/ 1 h 445"/>
                <a:gd name="T26" fmla="*/ 1 w 514"/>
                <a:gd name="T27" fmla="*/ 1 h 445"/>
                <a:gd name="T28" fmla="*/ 1 w 514"/>
                <a:gd name="T29" fmla="*/ 1 h 445"/>
                <a:gd name="T30" fmla="*/ 1 w 514"/>
                <a:gd name="T31" fmla="*/ 1 h 445"/>
                <a:gd name="T32" fmla="*/ 1 w 514"/>
                <a:gd name="T33" fmla="*/ 1 h 445"/>
                <a:gd name="T34" fmla="*/ 1 w 514"/>
                <a:gd name="T35" fmla="*/ 1 h 445"/>
                <a:gd name="T36" fmla="*/ 1 w 514"/>
                <a:gd name="T37" fmla="*/ 1 h 445"/>
                <a:gd name="T38" fmla="*/ 1 w 514"/>
                <a:gd name="T39" fmla="*/ 1 h 445"/>
                <a:gd name="T40" fmla="*/ 1 w 514"/>
                <a:gd name="T41" fmla="*/ 1 h 445"/>
                <a:gd name="T42" fmla="*/ 1 w 514"/>
                <a:gd name="T43" fmla="*/ 1 h 445"/>
                <a:gd name="T44" fmla="*/ 1 w 514"/>
                <a:gd name="T45" fmla="*/ 1 h 445"/>
                <a:gd name="T46" fmla="*/ 1 w 514"/>
                <a:gd name="T47" fmla="*/ 1 h 445"/>
                <a:gd name="T48" fmla="*/ 1 w 514"/>
                <a:gd name="T49" fmla="*/ 1 h 445"/>
                <a:gd name="T50" fmla="*/ 1 w 514"/>
                <a:gd name="T51" fmla="*/ 1 h 445"/>
                <a:gd name="T52" fmla="*/ 1 w 514"/>
                <a:gd name="T53" fmla="*/ 1 h 445"/>
                <a:gd name="T54" fmla="*/ 1 w 514"/>
                <a:gd name="T55" fmla="*/ 1 h 445"/>
                <a:gd name="T56" fmla="*/ 1 w 514"/>
                <a:gd name="T57" fmla="*/ 1 h 445"/>
                <a:gd name="T58" fmla="*/ 1 w 514"/>
                <a:gd name="T59" fmla="*/ 1 h 445"/>
                <a:gd name="T60" fmla="*/ 1 w 514"/>
                <a:gd name="T61" fmla="*/ 1 h 445"/>
                <a:gd name="T62" fmla="*/ 0 w 514"/>
                <a:gd name="T63" fmla="*/ 1 h 445"/>
                <a:gd name="T64" fmla="*/ 1 w 514"/>
                <a:gd name="T65" fmla="*/ 1 h 445"/>
                <a:gd name="T66" fmla="*/ 1 w 514"/>
                <a:gd name="T67" fmla="*/ 1 h 445"/>
                <a:gd name="T68" fmla="*/ 1 w 514"/>
                <a:gd name="T69" fmla="*/ 1 h 445"/>
                <a:gd name="T70" fmla="*/ 1 w 514"/>
                <a:gd name="T71" fmla="*/ 1 h 445"/>
                <a:gd name="T72" fmla="*/ 1 w 514"/>
                <a:gd name="T73" fmla="*/ 1 h 445"/>
                <a:gd name="T74" fmla="*/ 1 w 514"/>
                <a:gd name="T75" fmla="*/ 1 h 445"/>
                <a:gd name="T76" fmla="*/ 1 w 514"/>
                <a:gd name="T77" fmla="*/ 0 h 445"/>
                <a:gd name="T78" fmla="*/ 1 w 514"/>
                <a:gd name="T79" fmla="*/ 1 h 445"/>
                <a:gd name="T80" fmla="*/ 1 w 514"/>
                <a:gd name="T81" fmla="*/ 1 h 445"/>
                <a:gd name="T82" fmla="*/ 1 w 514"/>
                <a:gd name="T83" fmla="*/ 1 h 445"/>
                <a:gd name="T84" fmla="*/ 1 w 514"/>
                <a:gd name="T85" fmla="*/ 1 h 445"/>
                <a:gd name="T86" fmla="*/ 1 w 514"/>
                <a:gd name="T87" fmla="*/ 1 h 445"/>
                <a:gd name="T88" fmla="*/ 1 w 514"/>
                <a:gd name="T89" fmla="*/ 1 h 445"/>
                <a:gd name="T90" fmla="*/ 1 w 514"/>
                <a:gd name="T91" fmla="*/ 1 h 4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14"/>
                <a:gd name="T139" fmla="*/ 0 h 445"/>
                <a:gd name="T140" fmla="*/ 514 w 514"/>
                <a:gd name="T141" fmla="*/ 445 h 4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14" h="445">
                  <a:moveTo>
                    <a:pt x="504" y="114"/>
                  </a:moveTo>
                  <a:lnTo>
                    <a:pt x="461" y="82"/>
                  </a:lnTo>
                  <a:lnTo>
                    <a:pt x="442" y="67"/>
                  </a:lnTo>
                  <a:lnTo>
                    <a:pt x="417" y="54"/>
                  </a:lnTo>
                  <a:lnTo>
                    <a:pt x="383" y="41"/>
                  </a:lnTo>
                  <a:lnTo>
                    <a:pt x="352" y="32"/>
                  </a:lnTo>
                  <a:lnTo>
                    <a:pt x="289" y="24"/>
                  </a:lnTo>
                  <a:lnTo>
                    <a:pt x="159" y="49"/>
                  </a:lnTo>
                  <a:lnTo>
                    <a:pt x="121" y="67"/>
                  </a:lnTo>
                  <a:lnTo>
                    <a:pt x="88" y="96"/>
                  </a:lnTo>
                  <a:lnTo>
                    <a:pt x="48" y="138"/>
                  </a:lnTo>
                  <a:lnTo>
                    <a:pt x="32" y="194"/>
                  </a:lnTo>
                  <a:lnTo>
                    <a:pt x="33" y="239"/>
                  </a:lnTo>
                  <a:lnTo>
                    <a:pt x="45" y="281"/>
                  </a:lnTo>
                  <a:lnTo>
                    <a:pt x="68" y="313"/>
                  </a:lnTo>
                  <a:lnTo>
                    <a:pt x="104" y="325"/>
                  </a:lnTo>
                  <a:lnTo>
                    <a:pt x="206" y="326"/>
                  </a:lnTo>
                  <a:lnTo>
                    <a:pt x="250" y="339"/>
                  </a:lnTo>
                  <a:lnTo>
                    <a:pt x="288" y="372"/>
                  </a:lnTo>
                  <a:lnTo>
                    <a:pt x="321" y="399"/>
                  </a:lnTo>
                  <a:lnTo>
                    <a:pt x="353" y="416"/>
                  </a:lnTo>
                  <a:lnTo>
                    <a:pt x="430" y="429"/>
                  </a:lnTo>
                  <a:lnTo>
                    <a:pt x="430" y="445"/>
                  </a:lnTo>
                  <a:lnTo>
                    <a:pt x="339" y="440"/>
                  </a:lnTo>
                  <a:lnTo>
                    <a:pt x="262" y="397"/>
                  </a:lnTo>
                  <a:lnTo>
                    <a:pt x="229" y="371"/>
                  </a:lnTo>
                  <a:lnTo>
                    <a:pt x="192" y="360"/>
                  </a:lnTo>
                  <a:lnTo>
                    <a:pt x="104" y="360"/>
                  </a:lnTo>
                  <a:lnTo>
                    <a:pt x="55" y="345"/>
                  </a:lnTo>
                  <a:lnTo>
                    <a:pt x="22" y="304"/>
                  </a:lnTo>
                  <a:lnTo>
                    <a:pt x="4" y="250"/>
                  </a:lnTo>
                  <a:lnTo>
                    <a:pt x="0" y="191"/>
                  </a:lnTo>
                  <a:lnTo>
                    <a:pt x="19" y="123"/>
                  </a:lnTo>
                  <a:lnTo>
                    <a:pt x="37" y="97"/>
                  </a:lnTo>
                  <a:lnTo>
                    <a:pt x="63" y="71"/>
                  </a:lnTo>
                  <a:lnTo>
                    <a:pt x="104" y="40"/>
                  </a:lnTo>
                  <a:lnTo>
                    <a:pt x="151" y="19"/>
                  </a:lnTo>
                  <a:lnTo>
                    <a:pt x="223" y="2"/>
                  </a:lnTo>
                  <a:lnTo>
                    <a:pt x="307" y="0"/>
                  </a:lnTo>
                  <a:lnTo>
                    <a:pt x="405" y="26"/>
                  </a:lnTo>
                  <a:lnTo>
                    <a:pt x="469" y="67"/>
                  </a:lnTo>
                  <a:lnTo>
                    <a:pt x="512" y="101"/>
                  </a:lnTo>
                  <a:lnTo>
                    <a:pt x="514" y="112"/>
                  </a:lnTo>
                  <a:lnTo>
                    <a:pt x="504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16">
              <a:extLst>
                <a:ext uri="{FF2B5EF4-FFF2-40B4-BE49-F238E27FC236}">
                  <a16:creationId xmlns:a16="http://schemas.microsoft.com/office/drawing/2014/main" id="{DC1C771D-38B2-40BD-901A-BD7FFE207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7" y="2466"/>
              <a:ext cx="86" cy="108"/>
            </a:xfrm>
            <a:custGeom>
              <a:avLst/>
              <a:gdLst>
                <a:gd name="T0" fmla="*/ 1 w 147"/>
                <a:gd name="T1" fmla="*/ 1 h 193"/>
                <a:gd name="T2" fmla="*/ 1 w 147"/>
                <a:gd name="T3" fmla="*/ 1 h 193"/>
                <a:gd name="T4" fmla="*/ 1 w 147"/>
                <a:gd name="T5" fmla="*/ 1 h 193"/>
                <a:gd name="T6" fmla="*/ 1 w 147"/>
                <a:gd name="T7" fmla="*/ 1 h 193"/>
                <a:gd name="T8" fmla="*/ 1 w 147"/>
                <a:gd name="T9" fmla="*/ 1 h 193"/>
                <a:gd name="T10" fmla="*/ 1 w 147"/>
                <a:gd name="T11" fmla="*/ 1 h 193"/>
                <a:gd name="T12" fmla="*/ 0 w 147"/>
                <a:gd name="T13" fmla="*/ 1 h 193"/>
                <a:gd name="T14" fmla="*/ 1 w 147"/>
                <a:gd name="T15" fmla="*/ 1 h 193"/>
                <a:gd name="T16" fmla="*/ 1 w 147"/>
                <a:gd name="T17" fmla="*/ 1 h 193"/>
                <a:gd name="T18" fmla="*/ 1 w 147"/>
                <a:gd name="T19" fmla="*/ 1 h 193"/>
                <a:gd name="T20" fmla="*/ 1 w 147"/>
                <a:gd name="T21" fmla="*/ 1 h 193"/>
                <a:gd name="T22" fmla="*/ 1 w 147"/>
                <a:gd name="T23" fmla="*/ 1 h 193"/>
                <a:gd name="T24" fmla="*/ 1 w 147"/>
                <a:gd name="T25" fmla="*/ 0 h 193"/>
                <a:gd name="T26" fmla="*/ 1 w 147"/>
                <a:gd name="T27" fmla="*/ 1 h 193"/>
                <a:gd name="T28" fmla="*/ 1 w 147"/>
                <a:gd name="T29" fmla="*/ 1 h 193"/>
                <a:gd name="T30" fmla="*/ 1 w 147"/>
                <a:gd name="T31" fmla="*/ 1 h 193"/>
                <a:gd name="T32" fmla="*/ 1 w 147"/>
                <a:gd name="T33" fmla="*/ 1 h 1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7"/>
                <a:gd name="T52" fmla="*/ 0 h 193"/>
                <a:gd name="T53" fmla="*/ 147 w 147"/>
                <a:gd name="T54" fmla="*/ 193 h 1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7" h="193">
                  <a:moveTo>
                    <a:pt x="144" y="13"/>
                  </a:moveTo>
                  <a:lnTo>
                    <a:pt x="55" y="98"/>
                  </a:lnTo>
                  <a:lnTo>
                    <a:pt x="31" y="158"/>
                  </a:lnTo>
                  <a:lnTo>
                    <a:pt x="32" y="184"/>
                  </a:lnTo>
                  <a:lnTo>
                    <a:pt x="29" y="193"/>
                  </a:lnTo>
                  <a:lnTo>
                    <a:pt x="18" y="189"/>
                  </a:lnTo>
                  <a:lnTo>
                    <a:pt x="0" y="158"/>
                  </a:lnTo>
                  <a:lnTo>
                    <a:pt x="12" y="118"/>
                  </a:lnTo>
                  <a:lnTo>
                    <a:pt x="29" y="80"/>
                  </a:lnTo>
                  <a:lnTo>
                    <a:pt x="53" y="55"/>
                  </a:lnTo>
                  <a:lnTo>
                    <a:pt x="79" y="37"/>
                  </a:lnTo>
                  <a:lnTo>
                    <a:pt x="107" y="20"/>
                  </a:lnTo>
                  <a:lnTo>
                    <a:pt x="135" y="0"/>
                  </a:lnTo>
                  <a:lnTo>
                    <a:pt x="147" y="3"/>
                  </a:lnTo>
                  <a:lnTo>
                    <a:pt x="14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17">
              <a:extLst>
                <a:ext uri="{FF2B5EF4-FFF2-40B4-BE49-F238E27FC236}">
                  <a16:creationId xmlns:a16="http://schemas.microsoft.com/office/drawing/2014/main" id="{7DCC114D-34D6-4F68-8335-8E397B5DF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" y="2385"/>
              <a:ext cx="133" cy="77"/>
            </a:xfrm>
            <a:custGeom>
              <a:avLst/>
              <a:gdLst>
                <a:gd name="T0" fmla="*/ 1 w 228"/>
                <a:gd name="T1" fmla="*/ 1 h 137"/>
                <a:gd name="T2" fmla="*/ 1 w 228"/>
                <a:gd name="T3" fmla="*/ 1 h 137"/>
                <a:gd name="T4" fmla="*/ 1 w 228"/>
                <a:gd name="T5" fmla="*/ 1 h 137"/>
                <a:gd name="T6" fmla="*/ 1 w 228"/>
                <a:gd name="T7" fmla="*/ 1 h 137"/>
                <a:gd name="T8" fmla="*/ 1 w 228"/>
                <a:gd name="T9" fmla="*/ 1 h 137"/>
                <a:gd name="T10" fmla="*/ 0 w 228"/>
                <a:gd name="T11" fmla="*/ 1 h 137"/>
                <a:gd name="T12" fmla="*/ 1 w 228"/>
                <a:gd name="T13" fmla="*/ 1 h 137"/>
                <a:gd name="T14" fmla="*/ 1 w 228"/>
                <a:gd name="T15" fmla="*/ 1 h 137"/>
                <a:gd name="T16" fmla="*/ 1 w 228"/>
                <a:gd name="T17" fmla="*/ 1 h 137"/>
                <a:gd name="T18" fmla="*/ 1 w 228"/>
                <a:gd name="T19" fmla="*/ 1 h 137"/>
                <a:gd name="T20" fmla="*/ 1 w 228"/>
                <a:gd name="T21" fmla="*/ 0 h 137"/>
                <a:gd name="T22" fmla="*/ 1 w 228"/>
                <a:gd name="T23" fmla="*/ 1 h 137"/>
                <a:gd name="T24" fmla="*/ 1 w 228"/>
                <a:gd name="T25" fmla="*/ 1 h 137"/>
                <a:gd name="T26" fmla="*/ 1 w 228"/>
                <a:gd name="T27" fmla="*/ 1 h 137"/>
                <a:gd name="T28" fmla="*/ 1 w 228"/>
                <a:gd name="T29" fmla="*/ 1 h 1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8"/>
                <a:gd name="T46" fmla="*/ 0 h 137"/>
                <a:gd name="T47" fmla="*/ 228 w 228"/>
                <a:gd name="T48" fmla="*/ 137 h 1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8" h="137">
                  <a:moveTo>
                    <a:pt x="222" y="15"/>
                  </a:moveTo>
                  <a:lnTo>
                    <a:pt x="96" y="71"/>
                  </a:lnTo>
                  <a:lnTo>
                    <a:pt x="44" y="111"/>
                  </a:lnTo>
                  <a:lnTo>
                    <a:pt x="19" y="136"/>
                  </a:lnTo>
                  <a:lnTo>
                    <a:pt x="1" y="137"/>
                  </a:lnTo>
                  <a:lnTo>
                    <a:pt x="0" y="117"/>
                  </a:lnTo>
                  <a:lnTo>
                    <a:pt x="22" y="87"/>
                  </a:lnTo>
                  <a:lnTo>
                    <a:pt x="79" y="43"/>
                  </a:lnTo>
                  <a:lnTo>
                    <a:pt x="113" y="26"/>
                  </a:lnTo>
                  <a:lnTo>
                    <a:pt x="147" y="17"/>
                  </a:lnTo>
                  <a:lnTo>
                    <a:pt x="218" y="0"/>
                  </a:lnTo>
                  <a:lnTo>
                    <a:pt x="228" y="5"/>
                  </a:lnTo>
                  <a:lnTo>
                    <a:pt x="22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18">
              <a:extLst>
                <a:ext uri="{FF2B5EF4-FFF2-40B4-BE49-F238E27FC236}">
                  <a16:creationId xmlns:a16="http://schemas.microsoft.com/office/drawing/2014/main" id="{17706FEC-F094-4718-804B-3ACCAE82B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" y="2370"/>
              <a:ext cx="88" cy="20"/>
            </a:xfrm>
            <a:custGeom>
              <a:avLst/>
              <a:gdLst>
                <a:gd name="T0" fmla="*/ 1 w 151"/>
                <a:gd name="T1" fmla="*/ 1 h 36"/>
                <a:gd name="T2" fmla="*/ 1 w 151"/>
                <a:gd name="T3" fmla="*/ 0 h 36"/>
                <a:gd name="T4" fmla="*/ 1 w 151"/>
                <a:gd name="T5" fmla="*/ 0 h 36"/>
                <a:gd name="T6" fmla="*/ 1 w 151"/>
                <a:gd name="T7" fmla="*/ 1 h 36"/>
                <a:gd name="T8" fmla="*/ 1 w 151"/>
                <a:gd name="T9" fmla="*/ 1 h 36"/>
                <a:gd name="T10" fmla="*/ 1 w 151"/>
                <a:gd name="T11" fmla="*/ 1 h 36"/>
                <a:gd name="T12" fmla="*/ 1 w 151"/>
                <a:gd name="T13" fmla="*/ 1 h 36"/>
                <a:gd name="T14" fmla="*/ 1 w 151"/>
                <a:gd name="T15" fmla="*/ 1 h 36"/>
                <a:gd name="T16" fmla="*/ 1 w 151"/>
                <a:gd name="T17" fmla="*/ 1 h 36"/>
                <a:gd name="T18" fmla="*/ 0 w 151"/>
                <a:gd name="T19" fmla="*/ 1 h 36"/>
                <a:gd name="T20" fmla="*/ 1 w 151"/>
                <a:gd name="T21" fmla="*/ 1 h 36"/>
                <a:gd name="T22" fmla="*/ 1 w 151"/>
                <a:gd name="T23" fmla="*/ 1 h 36"/>
                <a:gd name="T24" fmla="*/ 1 w 151"/>
                <a:gd name="T25" fmla="*/ 1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1"/>
                <a:gd name="T40" fmla="*/ 0 h 36"/>
                <a:gd name="T41" fmla="*/ 151 w 151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1" h="36">
                  <a:moveTo>
                    <a:pt x="9" y="1"/>
                  </a:moveTo>
                  <a:lnTo>
                    <a:pt x="28" y="0"/>
                  </a:lnTo>
                  <a:lnTo>
                    <a:pt x="91" y="0"/>
                  </a:lnTo>
                  <a:lnTo>
                    <a:pt x="147" y="22"/>
                  </a:lnTo>
                  <a:lnTo>
                    <a:pt x="151" y="32"/>
                  </a:lnTo>
                  <a:lnTo>
                    <a:pt x="142" y="36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9" y="22"/>
                  </a:lnTo>
                  <a:lnTo>
                    <a:pt x="0" y="1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19">
              <a:extLst>
                <a:ext uri="{FF2B5EF4-FFF2-40B4-BE49-F238E27FC236}">
                  <a16:creationId xmlns:a16="http://schemas.microsoft.com/office/drawing/2014/main" id="{B67AB906-BDFF-4333-A616-CE5A6C1B5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504"/>
              <a:ext cx="415" cy="184"/>
            </a:xfrm>
            <a:custGeom>
              <a:avLst/>
              <a:gdLst>
                <a:gd name="T0" fmla="*/ 1 w 710"/>
                <a:gd name="T1" fmla="*/ 0 h 328"/>
                <a:gd name="T2" fmla="*/ 1 w 710"/>
                <a:gd name="T3" fmla="*/ 1 h 328"/>
                <a:gd name="T4" fmla="*/ 1 w 710"/>
                <a:gd name="T5" fmla="*/ 1 h 328"/>
                <a:gd name="T6" fmla="*/ 1 w 710"/>
                <a:gd name="T7" fmla="*/ 1 h 328"/>
                <a:gd name="T8" fmla="*/ 1 w 710"/>
                <a:gd name="T9" fmla="*/ 1 h 328"/>
                <a:gd name="T10" fmla="*/ 1 w 710"/>
                <a:gd name="T11" fmla="*/ 1 h 328"/>
                <a:gd name="T12" fmla="*/ 1 w 710"/>
                <a:gd name="T13" fmla="*/ 1 h 328"/>
                <a:gd name="T14" fmla="*/ 1 w 710"/>
                <a:gd name="T15" fmla="*/ 1 h 328"/>
                <a:gd name="T16" fmla="*/ 1 w 710"/>
                <a:gd name="T17" fmla="*/ 1 h 328"/>
                <a:gd name="T18" fmla="*/ 1 w 710"/>
                <a:gd name="T19" fmla="*/ 1 h 328"/>
                <a:gd name="T20" fmla="*/ 1 w 710"/>
                <a:gd name="T21" fmla="*/ 1 h 328"/>
                <a:gd name="T22" fmla="*/ 1 w 710"/>
                <a:gd name="T23" fmla="*/ 1 h 328"/>
                <a:gd name="T24" fmla="*/ 1 w 710"/>
                <a:gd name="T25" fmla="*/ 1 h 328"/>
                <a:gd name="T26" fmla="*/ 1 w 710"/>
                <a:gd name="T27" fmla="*/ 1 h 328"/>
                <a:gd name="T28" fmla="*/ 1 w 710"/>
                <a:gd name="T29" fmla="*/ 1 h 328"/>
                <a:gd name="T30" fmla="*/ 1 w 710"/>
                <a:gd name="T31" fmla="*/ 1 h 328"/>
                <a:gd name="T32" fmla="*/ 1 w 710"/>
                <a:gd name="T33" fmla="*/ 1 h 328"/>
                <a:gd name="T34" fmla="*/ 1 w 710"/>
                <a:gd name="T35" fmla="*/ 1 h 328"/>
                <a:gd name="T36" fmla="*/ 1 w 710"/>
                <a:gd name="T37" fmla="*/ 1 h 328"/>
                <a:gd name="T38" fmla="*/ 1 w 710"/>
                <a:gd name="T39" fmla="*/ 1 h 328"/>
                <a:gd name="T40" fmla="*/ 1 w 710"/>
                <a:gd name="T41" fmla="*/ 1 h 328"/>
                <a:gd name="T42" fmla="*/ 1 w 710"/>
                <a:gd name="T43" fmla="*/ 1 h 328"/>
                <a:gd name="T44" fmla="*/ 1 w 710"/>
                <a:gd name="T45" fmla="*/ 1 h 328"/>
                <a:gd name="T46" fmla="*/ 1 w 710"/>
                <a:gd name="T47" fmla="*/ 1 h 328"/>
                <a:gd name="T48" fmla="*/ 1 w 710"/>
                <a:gd name="T49" fmla="*/ 1 h 328"/>
                <a:gd name="T50" fmla="*/ 1 w 710"/>
                <a:gd name="T51" fmla="*/ 1 h 328"/>
                <a:gd name="T52" fmla="*/ 1 w 710"/>
                <a:gd name="T53" fmla="*/ 1 h 328"/>
                <a:gd name="T54" fmla="*/ 1 w 710"/>
                <a:gd name="T55" fmla="*/ 1 h 328"/>
                <a:gd name="T56" fmla="*/ 1 w 710"/>
                <a:gd name="T57" fmla="*/ 1 h 328"/>
                <a:gd name="T58" fmla="*/ 0 w 710"/>
                <a:gd name="T59" fmla="*/ 1 h 328"/>
                <a:gd name="T60" fmla="*/ 1 w 710"/>
                <a:gd name="T61" fmla="*/ 0 h 328"/>
                <a:gd name="T62" fmla="*/ 1 w 710"/>
                <a:gd name="T63" fmla="*/ 0 h 3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0"/>
                <a:gd name="T97" fmla="*/ 0 h 328"/>
                <a:gd name="T98" fmla="*/ 710 w 710"/>
                <a:gd name="T99" fmla="*/ 328 h 32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0" h="328">
                  <a:moveTo>
                    <a:pt x="17" y="0"/>
                  </a:moveTo>
                  <a:lnTo>
                    <a:pt x="65" y="24"/>
                  </a:lnTo>
                  <a:lnTo>
                    <a:pt x="110" y="59"/>
                  </a:lnTo>
                  <a:lnTo>
                    <a:pt x="145" y="111"/>
                  </a:lnTo>
                  <a:lnTo>
                    <a:pt x="166" y="181"/>
                  </a:lnTo>
                  <a:lnTo>
                    <a:pt x="224" y="233"/>
                  </a:lnTo>
                  <a:lnTo>
                    <a:pt x="291" y="263"/>
                  </a:lnTo>
                  <a:lnTo>
                    <a:pt x="423" y="289"/>
                  </a:lnTo>
                  <a:lnTo>
                    <a:pt x="542" y="270"/>
                  </a:lnTo>
                  <a:lnTo>
                    <a:pt x="641" y="222"/>
                  </a:lnTo>
                  <a:lnTo>
                    <a:pt x="676" y="173"/>
                  </a:lnTo>
                  <a:lnTo>
                    <a:pt x="681" y="124"/>
                  </a:lnTo>
                  <a:lnTo>
                    <a:pt x="619" y="65"/>
                  </a:lnTo>
                  <a:lnTo>
                    <a:pt x="623" y="45"/>
                  </a:lnTo>
                  <a:lnTo>
                    <a:pt x="637" y="38"/>
                  </a:lnTo>
                  <a:lnTo>
                    <a:pt x="685" y="64"/>
                  </a:lnTo>
                  <a:lnTo>
                    <a:pt x="708" y="112"/>
                  </a:lnTo>
                  <a:lnTo>
                    <a:pt x="710" y="173"/>
                  </a:lnTo>
                  <a:lnTo>
                    <a:pt x="669" y="244"/>
                  </a:lnTo>
                  <a:lnTo>
                    <a:pt x="617" y="289"/>
                  </a:lnTo>
                  <a:lnTo>
                    <a:pt x="541" y="313"/>
                  </a:lnTo>
                  <a:lnTo>
                    <a:pt x="464" y="324"/>
                  </a:lnTo>
                  <a:lnTo>
                    <a:pt x="400" y="328"/>
                  </a:lnTo>
                  <a:lnTo>
                    <a:pt x="300" y="310"/>
                  </a:lnTo>
                  <a:lnTo>
                    <a:pt x="177" y="255"/>
                  </a:lnTo>
                  <a:lnTo>
                    <a:pt x="131" y="193"/>
                  </a:lnTo>
                  <a:lnTo>
                    <a:pt x="111" y="145"/>
                  </a:lnTo>
                  <a:lnTo>
                    <a:pt x="86" y="95"/>
                  </a:lnTo>
                  <a:lnTo>
                    <a:pt x="51" y="51"/>
                  </a:lnTo>
                  <a:lnTo>
                    <a:pt x="0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20">
              <a:extLst>
                <a:ext uri="{FF2B5EF4-FFF2-40B4-BE49-F238E27FC236}">
                  <a16:creationId xmlns:a16="http://schemas.microsoft.com/office/drawing/2014/main" id="{5B596263-8627-43FA-95F5-70D2FC595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1" y="2284"/>
              <a:ext cx="1243" cy="257"/>
            </a:xfrm>
            <a:custGeom>
              <a:avLst/>
              <a:gdLst>
                <a:gd name="T0" fmla="*/ 1 w 2129"/>
                <a:gd name="T1" fmla="*/ 0 h 458"/>
                <a:gd name="T2" fmla="*/ 1 w 2129"/>
                <a:gd name="T3" fmla="*/ 1 h 458"/>
                <a:gd name="T4" fmla="*/ 1 w 2129"/>
                <a:gd name="T5" fmla="*/ 1 h 458"/>
                <a:gd name="T6" fmla="*/ 0 w 2129"/>
                <a:gd name="T7" fmla="*/ 1 h 458"/>
                <a:gd name="T8" fmla="*/ 1 w 2129"/>
                <a:gd name="T9" fmla="*/ 1 h 458"/>
                <a:gd name="T10" fmla="*/ 1 w 2129"/>
                <a:gd name="T11" fmla="*/ 1 h 458"/>
                <a:gd name="T12" fmla="*/ 1 w 2129"/>
                <a:gd name="T13" fmla="*/ 1 h 458"/>
                <a:gd name="T14" fmla="*/ 1 w 2129"/>
                <a:gd name="T15" fmla="*/ 1 h 458"/>
                <a:gd name="T16" fmla="*/ 1 w 2129"/>
                <a:gd name="T17" fmla="*/ 1 h 458"/>
                <a:gd name="T18" fmla="*/ 1 w 2129"/>
                <a:gd name="T19" fmla="*/ 1 h 458"/>
                <a:gd name="T20" fmla="*/ 1 w 2129"/>
                <a:gd name="T21" fmla="*/ 1 h 458"/>
                <a:gd name="T22" fmla="*/ 1 w 2129"/>
                <a:gd name="T23" fmla="*/ 1 h 458"/>
                <a:gd name="T24" fmla="*/ 1 w 2129"/>
                <a:gd name="T25" fmla="*/ 1 h 458"/>
                <a:gd name="T26" fmla="*/ 1 w 2129"/>
                <a:gd name="T27" fmla="*/ 1 h 458"/>
                <a:gd name="T28" fmla="*/ 1 w 2129"/>
                <a:gd name="T29" fmla="*/ 0 h 458"/>
                <a:gd name="T30" fmla="*/ 1 w 2129"/>
                <a:gd name="T31" fmla="*/ 0 h 458"/>
                <a:gd name="T32" fmla="*/ 1 w 2129"/>
                <a:gd name="T33" fmla="*/ 0 h 4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9"/>
                <a:gd name="T52" fmla="*/ 0 h 458"/>
                <a:gd name="T53" fmla="*/ 2129 w 2129"/>
                <a:gd name="T54" fmla="*/ 458 h 4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9" h="458">
                  <a:moveTo>
                    <a:pt x="332" y="0"/>
                  </a:moveTo>
                  <a:lnTo>
                    <a:pt x="271" y="37"/>
                  </a:lnTo>
                  <a:lnTo>
                    <a:pt x="71" y="296"/>
                  </a:lnTo>
                  <a:lnTo>
                    <a:pt x="0" y="332"/>
                  </a:lnTo>
                  <a:lnTo>
                    <a:pt x="62" y="429"/>
                  </a:lnTo>
                  <a:lnTo>
                    <a:pt x="520" y="405"/>
                  </a:lnTo>
                  <a:lnTo>
                    <a:pt x="1984" y="458"/>
                  </a:lnTo>
                  <a:lnTo>
                    <a:pt x="2129" y="384"/>
                  </a:lnTo>
                  <a:lnTo>
                    <a:pt x="1798" y="348"/>
                  </a:lnTo>
                  <a:lnTo>
                    <a:pt x="2067" y="327"/>
                  </a:lnTo>
                  <a:lnTo>
                    <a:pt x="2005" y="245"/>
                  </a:lnTo>
                  <a:lnTo>
                    <a:pt x="1897" y="94"/>
                  </a:lnTo>
                  <a:lnTo>
                    <a:pt x="1094" y="52"/>
                  </a:lnTo>
                  <a:lnTo>
                    <a:pt x="410" y="6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Freeform 21">
              <a:extLst>
                <a:ext uri="{FF2B5EF4-FFF2-40B4-BE49-F238E27FC236}">
                  <a16:creationId xmlns:a16="http://schemas.microsoft.com/office/drawing/2014/main" id="{50CD0F1E-F1C0-45B3-846C-EA6B4EC9D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" y="2135"/>
              <a:ext cx="953" cy="251"/>
            </a:xfrm>
            <a:custGeom>
              <a:avLst/>
              <a:gdLst>
                <a:gd name="T0" fmla="*/ 0 w 1631"/>
                <a:gd name="T1" fmla="*/ 1 h 448"/>
                <a:gd name="T2" fmla="*/ 1 w 1631"/>
                <a:gd name="T3" fmla="*/ 1 h 448"/>
                <a:gd name="T4" fmla="*/ 1 w 1631"/>
                <a:gd name="T5" fmla="*/ 1 h 448"/>
                <a:gd name="T6" fmla="*/ 1 w 1631"/>
                <a:gd name="T7" fmla="*/ 1 h 448"/>
                <a:gd name="T8" fmla="*/ 1 w 1631"/>
                <a:gd name="T9" fmla="*/ 1 h 448"/>
                <a:gd name="T10" fmla="*/ 1 w 1631"/>
                <a:gd name="T11" fmla="*/ 1 h 448"/>
                <a:gd name="T12" fmla="*/ 1 w 1631"/>
                <a:gd name="T13" fmla="*/ 1 h 448"/>
                <a:gd name="T14" fmla="*/ 1 w 1631"/>
                <a:gd name="T15" fmla="*/ 0 h 448"/>
                <a:gd name="T16" fmla="*/ 1 w 1631"/>
                <a:gd name="T17" fmla="*/ 1 h 448"/>
                <a:gd name="T18" fmla="*/ 1 w 1631"/>
                <a:gd name="T19" fmla="*/ 1 h 448"/>
                <a:gd name="T20" fmla="*/ 0 w 1631"/>
                <a:gd name="T21" fmla="*/ 1 h 448"/>
                <a:gd name="T22" fmla="*/ 0 w 1631"/>
                <a:gd name="T23" fmla="*/ 1 h 448"/>
                <a:gd name="T24" fmla="*/ 0 w 1631"/>
                <a:gd name="T25" fmla="*/ 1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31"/>
                <a:gd name="T40" fmla="*/ 0 h 448"/>
                <a:gd name="T41" fmla="*/ 1631 w 1631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31" h="448">
                  <a:moveTo>
                    <a:pt x="0" y="229"/>
                  </a:moveTo>
                  <a:lnTo>
                    <a:pt x="10" y="105"/>
                  </a:lnTo>
                  <a:lnTo>
                    <a:pt x="139" y="100"/>
                  </a:lnTo>
                  <a:lnTo>
                    <a:pt x="704" y="53"/>
                  </a:lnTo>
                  <a:lnTo>
                    <a:pt x="937" y="27"/>
                  </a:lnTo>
                  <a:lnTo>
                    <a:pt x="1413" y="22"/>
                  </a:lnTo>
                  <a:lnTo>
                    <a:pt x="1579" y="17"/>
                  </a:lnTo>
                  <a:lnTo>
                    <a:pt x="1631" y="0"/>
                  </a:lnTo>
                  <a:lnTo>
                    <a:pt x="1600" y="448"/>
                  </a:lnTo>
                  <a:lnTo>
                    <a:pt x="1518" y="31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22">
              <a:extLst>
                <a:ext uri="{FF2B5EF4-FFF2-40B4-BE49-F238E27FC236}">
                  <a16:creationId xmlns:a16="http://schemas.microsoft.com/office/drawing/2014/main" id="{B9694C74-C242-4F9B-869B-386A39D22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" y="2018"/>
              <a:ext cx="518" cy="109"/>
            </a:xfrm>
            <a:custGeom>
              <a:avLst/>
              <a:gdLst>
                <a:gd name="T0" fmla="*/ 1 w 885"/>
                <a:gd name="T1" fmla="*/ 0 h 197"/>
                <a:gd name="T2" fmla="*/ 1 w 885"/>
                <a:gd name="T3" fmla="*/ 1 h 197"/>
                <a:gd name="T4" fmla="*/ 0 w 885"/>
                <a:gd name="T5" fmla="*/ 1 h 197"/>
                <a:gd name="T6" fmla="*/ 1 w 885"/>
                <a:gd name="T7" fmla="*/ 1 h 197"/>
                <a:gd name="T8" fmla="*/ 1 w 885"/>
                <a:gd name="T9" fmla="*/ 1 h 197"/>
                <a:gd name="T10" fmla="*/ 1 w 885"/>
                <a:gd name="T11" fmla="*/ 1 h 197"/>
                <a:gd name="T12" fmla="*/ 1 w 885"/>
                <a:gd name="T13" fmla="*/ 1 h 197"/>
                <a:gd name="T14" fmla="*/ 1 w 885"/>
                <a:gd name="T15" fmla="*/ 1 h 197"/>
                <a:gd name="T16" fmla="*/ 1 w 885"/>
                <a:gd name="T17" fmla="*/ 1 h 197"/>
                <a:gd name="T18" fmla="*/ 1 w 885"/>
                <a:gd name="T19" fmla="*/ 1 h 197"/>
                <a:gd name="T20" fmla="*/ 1 w 885"/>
                <a:gd name="T21" fmla="*/ 0 h 197"/>
                <a:gd name="T22" fmla="*/ 1 w 885"/>
                <a:gd name="T23" fmla="*/ 0 h 197"/>
                <a:gd name="T24" fmla="*/ 1 w 885"/>
                <a:gd name="T25" fmla="*/ 0 h 1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5"/>
                <a:gd name="T40" fmla="*/ 0 h 197"/>
                <a:gd name="T41" fmla="*/ 885 w 885"/>
                <a:gd name="T42" fmla="*/ 197 h 1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5" h="197">
                  <a:moveTo>
                    <a:pt x="44" y="0"/>
                  </a:moveTo>
                  <a:lnTo>
                    <a:pt x="47" y="62"/>
                  </a:lnTo>
                  <a:lnTo>
                    <a:pt x="0" y="155"/>
                  </a:lnTo>
                  <a:lnTo>
                    <a:pt x="275" y="94"/>
                  </a:lnTo>
                  <a:lnTo>
                    <a:pt x="414" y="118"/>
                  </a:lnTo>
                  <a:lnTo>
                    <a:pt x="259" y="197"/>
                  </a:lnTo>
                  <a:lnTo>
                    <a:pt x="885" y="155"/>
                  </a:lnTo>
                  <a:lnTo>
                    <a:pt x="872" y="72"/>
                  </a:lnTo>
                  <a:lnTo>
                    <a:pt x="730" y="89"/>
                  </a:lnTo>
                  <a:lnTo>
                    <a:pt x="657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23">
              <a:extLst>
                <a:ext uri="{FF2B5EF4-FFF2-40B4-BE49-F238E27FC236}">
                  <a16:creationId xmlns:a16="http://schemas.microsoft.com/office/drawing/2014/main" id="{101AE6D9-93A6-45B1-A78B-83EDB0CD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3" y="1299"/>
              <a:ext cx="242" cy="740"/>
            </a:xfrm>
            <a:custGeom>
              <a:avLst/>
              <a:gdLst>
                <a:gd name="T0" fmla="*/ 1 w 414"/>
                <a:gd name="T1" fmla="*/ 1 h 1320"/>
                <a:gd name="T2" fmla="*/ 1 w 414"/>
                <a:gd name="T3" fmla="*/ 1 h 1320"/>
                <a:gd name="T4" fmla="*/ 1 w 414"/>
                <a:gd name="T5" fmla="*/ 1 h 1320"/>
                <a:gd name="T6" fmla="*/ 1 w 414"/>
                <a:gd name="T7" fmla="*/ 0 h 1320"/>
                <a:gd name="T8" fmla="*/ 1 w 414"/>
                <a:gd name="T9" fmla="*/ 1 h 1320"/>
                <a:gd name="T10" fmla="*/ 1 w 414"/>
                <a:gd name="T11" fmla="*/ 1 h 1320"/>
                <a:gd name="T12" fmla="*/ 1 w 414"/>
                <a:gd name="T13" fmla="*/ 1 h 1320"/>
                <a:gd name="T14" fmla="*/ 1 w 414"/>
                <a:gd name="T15" fmla="*/ 1 h 1320"/>
                <a:gd name="T16" fmla="*/ 1 w 414"/>
                <a:gd name="T17" fmla="*/ 1 h 1320"/>
                <a:gd name="T18" fmla="*/ 0 w 414"/>
                <a:gd name="T19" fmla="*/ 1 h 1320"/>
                <a:gd name="T20" fmla="*/ 1 w 414"/>
                <a:gd name="T21" fmla="*/ 1 h 1320"/>
                <a:gd name="T22" fmla="*/ 1 w 414"/>
                <a:gd name="T23" fmla="*/ 1 h 1320"/>
                <a:gd name="T24" fmla="*/ 1 w 414"/>
                <a:gd name="T25" fmla="*/ 1 h 1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4"/>
                <a:gd name="T40" fmla="*/ 0 h 1320"/>
                <a:gd name="T41" fmla="*/ 414 w 414"/>
                <a:gd name="T42" fmla="*/ 1320 h 13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4" h="1320">
                  <a:moveTo>
                    <a:pt x="50" y="1260"/>
                  </a:moveTo>
                  <a:lnTo>
                    <a:pt x="165" y="1224"/>
                  </a:lnTo>
                  <a:lnTo>
                    <a:pt x="337" y="239"/>
                  </a:lnTo>
                  <a:lnTo>
                    <a:pt x="393" y="0"/>
                  </a:lnTo>
                  <a:lnTo>
                    <a:pt x="414" y="73"/>
                  </a:lnTo>
                  <a:lnTo>
                    <a:pt x="367" y="582"/>
                  </a:lnTo>
                  <a:lnTo>
                    <a:pt x="285" y="1213"/>
                  </a:lnTo>
                  <a:lnTo>
                    <a:pt x="267" y="1273"/>
                  </a:lnTo>
                  <a:lnTo>
                    <a:pt x="113" y="1320"/>
                  </a:lnTo>
                  <a:lnTo>
                    <a:pt x="0" y="1291"/>
                  </a:lnTo>
                  <a:lnTo>
                    <a:pt x="50" y="126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24">
              <a:extLst>
                <a:ext uri="{FF2B5EF4-FFF2-40B4-BE49-F238E27FC236}">
                  <a16:creationId xmlns:a16="http://schemas.microsoft.com/office/drawing/2014/main" id="{5F2E57FF-5E80-4255-9505-2C2806CC7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4" y="1901"/>
              <a:ext cx="462" cy="73"/>
            </a:xfrm>
            <a:custGeom>
              <a:avLst/>
              <a:gdLst>
                <a:gd name="T0" fmla="*/ 0 w 789"/>
                <a:gd name="T1" fmla="*/ 1 h 130"/>
                <a:gd name="T2" fmla="*/ 1 w 789"/>
                <a:gd name="T3" fmla="*/ 1 h 130"/>
                <a:gd name="T4" fmla="*/ 1 w 789"/>
                <a:gd name="T5" fmla="*/ 1 h 130"/>
                <a:gd name="T6" fmla="*/ 1 w 789"/>
                <a:gd name="T7" fmla="*/ 1 h 130"/>
                <a:gd name="T8" fmla="*/ 1 w 789"/>
                <a:gd name="T9" fmla="*/ 1 h 130"/>
                <a:gd name="T10" fmla="*/ 1 w 789"/>
                <a:gd name="T11" fmla="*/ 0 h 130"/>
                <a:gd name="T12" fmla="*/ 0 w 789"/>
                <a:gd name="T13" fmla="*/ 1 h 130"/>
                <a:gd name="T14" fmla="*/ 0 w 789"/>
                <a:gd name="T15" fmla="*/ 1 h 130"/>
                <a:gd name="T16" fmla="*/ 0 w 789"/>
                <a:gd name="T17" fmla="*/ 1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9"/>
                <a:gd name="T28" fmla="*/ 0 h 130"/>
                <a:gd name="T29" fmla="*/ 789 w 789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9" h="130">
                  <a:moveTo>
                    <a:pt x="0" y="70"/>
                  </a:moveTo>
                  <a:lnTo>
                    <a:pt x="24" y="130"/>
                  </a:lnTo>
                  <a:lnTo>
                    <a:pt x="79" y="103"/>
                  </a:lnTo>
                  <a:lnTo>
                    <a:pt x="789" y="40"/>
                  </a:lnTo>
                  <a:lnTo>
                    <a:pt x="789" y="8"/>
                  </a:lnTo>
                  <a:lnTo>
                    <a:pt x="477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25">
              <a:extLst>
                <a:ext uri="{FF2B5EF4-FFF2-40B4-BE49-F238E27FC236}">
                  <a16:creationId xmlns:a16="http://schemas.microsoft.com/office/drawing/2014/main" id="{A8B8C89B-8008-4616-AED2-FAAA7BBD0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" y="1218"/>
              <a:ext cx="713" cy="640"/>
            </a:xfrm>
            <a:custGeom>
              <a:avLst/>
              <a:gdLst>
                <a:gd name="T0" fmla="*/ 1 w 1220"/>
                <a:gd name="T1" fmla="*/ 1 h 1143"/>
                <a:gd name="T2" fmla="*/ 1 w 1220"/>
                <a:gd name="T3" fmla="*/ 1 h 1143"/>
                <a:gd name="T4" fmla="*/ 0 w 1220"/>
                <a:gd name="T5" fmla="*/ 1 h 1143"/>
                <a:gd name="T6" fmla="*/ 1 w 1220"/>
                <a:gd name="T7" fmla="*/ 1 h 1143"/>
                <a:gd name="T8" fmla="*/ 1 w 1220"/>
                <a:gd name="T9" fmla="*/ 1 h 1143"/>
                <a:gd name="T10" fmla="*/ 1 w 1220"/>
                <a:gd name="T11" fmla="*/ 1 h 1143"/>
                <a:gd name="T12" fmla="*/ 1 w 1220"/>
                <a:gd name="T13" fmla="*/ 1 h 1143"/>
                <a:gd name="T14" fmla="*/ 1 w 1220"/>
                <a:gd name="T15" fmla="*/ 0 h 1143"/>
                <a:gd name="T16" fmla="*/ 1 w 1220"/>
                <a:gd name="T17" fmla="*/ 1 h 1143"/>
                <a:gd name="T18" fmla="*/ 1 w 1220"/>
                <a:gd name="T19" fmla="*/ 1 h 1143"/>
                <a:gd name="T20" fmla="*/ 1 w 1220"/>
                <a:gd name="T21" fmla="*/ 1 h 1143"/>
                <a:gd name="T22" fmla="*/ 1 w 1220"/>
                <a:gd name="T23" fmla="*/ 1 h 1143"/>
                <a:gd name="T24" fmla="*/ 1 w 1220"/>
                <a:gd name="T25" fmla="*/ 1 h 1143"/>
                <a:gd name="T26" fmla="*/ 1 w 1220"/>
                <a:gd name="T27" fmla="*/ 1 h 1143"/>
                <a:gd name="T28" fmla="*/ 1 w 1220"/>
                <a:gd name="T29" fmla="*/ 1 h 1143"/>
                <a:gd name="T30" fmla="*/ 1 w 1220"/>
                <a:gd name="T31" fmla="*/ 1 h 1143"/>
                <a:gd name="T32" fmla="*/ 1 w 1220"/>
                <a:gd name="T33" fmla="*/ 1 h 1143"/>
                <a:gd name="T34" fmla="*/ 1 w 1220"/>
                <a:gd name="T35" fmla="*/ 1 h 1143"/>
                <a:gd name="T36" fmla="*/ 1 w 1220"/>
                <a:gd name="T37" fmla="*/ 1 h 1143"/>
                <a:gd name="T38" fmla="*/ 1 w 1220"/>
                <a:gd name="T39" fmla="*/ 1 h 1143"/>
                <a:gd name="T40" fmla="*/ 1 w 1220"/>
                <a:gd name="T41" fmla="*/ 1 h 11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0"/>
                <a:gd name="T64" fmla="*/ 0 h 1143"/>
                <a:gd name="T65" fmla="*/ 1220 w 1220"/>
                <a:gd name="T66" fmla="*/ 1143 h 11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0" h="1143">
                  <a:moveTo>
                    <a:pt x="203" y="1143"/>
                  </a:moveTo>
                  <a:lnTo>
                    <a:pt x="15" y="502"/>
                  </a:lnTo>
                  <a:lnTo>
                    <a:pt x="0" y="347"/>
                  </a:lnTo>
                  <a:lnTo>
                    <a:pt x="26" y="280"/>
                  </a:lnTo>
                  <a:lnTo>
                    <a:pt x="134" y="212"/>
                  </a:lnTo>
                  <a:lnTo>
                    <a:pt x="589" y="88"/>
                  </a:lnTo>
                  <a:lnTo>
                    <a:pt x="1092" y="5"/>
                  </a:lnTo>
                  <a:lnTo>
                    <a:pt x="1200" y="0"/>
                  </a:lnTo>
                  <a:lnTo>
                    <a:pt x="1220" y="52"/>
                  </a:lnTo>
                  <a:lnTo>
                    <a:pt x="1184" y="332"/>
                  </a:lnTo>
                  <a:lnTo>
                    <a:pt x="1107" y="176"/>
                  </a:lnTo>
                  <a:lnTo>
                    <a:pt x="935" y="78"/>
                  </a:lnTo>
                  <a:lnTo>
                    <a:pt x="678" y="109"/>
                  </a:lnTo>
                  <a:lnTo>
                    <a:pt x="212" y="280"/>
                  </a:lnTo>
                  <a:lnTo>
                    <a:pt x="113" y="379"/>
                  </a:lnTo>
                  <a:lnTo>
                    <a:pt x="118" y="638"/>
                  </a:lnTo>
                  <a:lnTo>
                    <a:pt x="217" y="923"/>
                  </a:lnTo>
                  <a:lnTo>
                    <a:pt x="238" y="1067"/>
                  </a:lnTo>
                  <a:lnTo>
                    <a:pt x="203" y="114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26">
              <a:extLst>
                <a:ext uri="{FF2B5EF4-FFF2-40B4-BE49-F238E27FC236}">
                  <a16:creationId xmlns:a16="http://schemas.microsoft.com/office/drawing/2014/main" id="{AF883DE9-7F17-481D-B9BF-30F208DD6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2177"/>
              <a:ext cx="306" cy="107"/>
            </a:xfrm>
            <a:custGeom>
              <a:avLst/>
              <a:gdLst>
                <a:gd name="T0" fmla="*/ 0 w 524"/>
                <a:gd name="T1" fmla="*/ 1 h 191"/>
                <a:gd name="T2" fmla="*/ 1 w 524"/>
                <a:gd name="T3" fmla="*/ 0 h 191"/>
                <a:gd name="T4" fmla="*/ 1 w 524"/>
                <a:gd name="T5" fmla="*/ 1 h 191"/>
                <a:gd name="T6" fmla="*/ 1 w 524"/>
                <a:gd name="T7" fmla="*/ 1 h 191"/>
                <a:gd name="T8" fmla="*/ 1 w 524"/>
                <a:gd name="T9" fmla="*/ 1 h 191"/>
                <a:gd name="T10" fmla="*/ 1 w 524"/>
                <a:gd name="T11" fmla="*/ 1 h 191"/>
                <a:gd name="T12" fmla="*/ 1 w 524"/>
                <a:gd name="T13" fmla="*/ 1 h 191"/>
                <a:gd name="T14" fmla="*/ 0 w 524"/>
                <a:gd name="T15" fmla="*/ 1 h 191"/>
                <a:gd name="T16" fmla="*/ 0 w 524"/>
                <a:gd name="T17" fmla="*/ 1 h 191"/>
                <a:gd name="T18" fmla="*/ 0 w 524"/>
                <a:gd name="T19" fmla="*/ 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4"/>
                <a:gd name="T31" fmla="*/ 0 h 191"/>
                <a:gd name="T32" fmla="*/ 524 w 524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4" h="191">
                  <a:moveTo>
                    <a:pt x="0" y="184"/>
                  </a:moveTo>
                  <a:lnTo>
                    <a:pt x="41" y="0"/>
                  </a:lnTo>
                  <a:lnTo>
                    <a:pt x="524" y="20"/>
                  </a:lnTo>
                  <a:lnTo>
                    <a:pt x="507" y="109"/>
                  </a:lnTo>
                  <a:lnTo>
                    <a:pt x="481" y="57"/>
                  </a:lnTo>
                  <a:lnTo>
                    <a:pt x="120" y="78"/>
                  </a:lnTo>
                  <a:lnTo>
                    <a:pt x="52" y="191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Freeform 27">
              <a:extLst>
                <a:ext uri="{FF2B5EF4-FFF2-40B4-BE49-F238E27FC236}">
                  <a16:creationId xmlns:a16="http://schemas.microsoft.com/office/drawing/2014/main" id="{2469587C-8766-431A-B2A6-DF5BFACB0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" y="2227"/>
              <a:ext cx="149" cy="65"/>
            </a:xfrm>
            <a:custGeom>
              <a:avLst/>
              <a:gdLst>
                <a:gd name="T0" fmla="*/ 0 w 257"/>
                <a:gd name="T1" fmla="*/ 1 h 116"/>
                <a:gd name="T2" fmla="*/ 1 w 257"/>
                <a:gd name="T3" fmla="*/ 1 h 116"/>
                <a:gd name="T4" fmla="*/ 1 w 257"/>
                <a:gd name="T5" fmla="*/ 1 h 116"/>
                <a:gd name="T6" fmla="*/ 1 w 257"/>
                <a:gd name="T7" fmla="*/ 1 h 116"/>
                <a:gd name="T8" fmla="*/ 1 w 257"/>
                <a:gd name="T9" fmla="*/ 1 h 116"/>
                <a:gd name="T10" fmla="*/ 1 w 257"/>
                <a:gd name="T11" fmla="*/ 0 h 116"/>
                <a:gd name="T12" fmla="*/ 1 w 257"/>
                <a:gd name="T13" fmla="*/ 1 h 116"/>
                <a:gd name="T14" fmla="*/ 0 w 257"/>
                <a:gd name="T15" fmla="*/ 1 h 116"/>
                <a:gd name="T16" fmla="*/ 0 w 257"/>
                <a:gd name="T17" fmla="*/ 1 h 116"/>
                <a:gd name="T18" fmla="*/ 0 w 257"/>
                <a:gd name="T19" fmla="*/ 1 h 1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116"/>
                <a:gd name="T32" fmla="*/ 257 w 257"/>
                <a:gd name="T33" fmla="*/ 116 h 1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116">
                  <a:moveTo>
                    <a:pt x="0" y="84"/>
                  </a:moveTo>
                  <a:lnTo>
                    <a:pt x="43" y="112"/>
                  </a:lnTo>
                  <a:lnTo>
                    <a:pt x="140" y="116"/>
                  </a:lnTo>
                  <a:lnTo>
                    <a:pt x="142" y="77"/>
                  </a:lnTo>
                  <a:lnTo>
                    <a:pt x="257" y="10"/>
                  </a:lnTo>
                  <a:lnTo>
                    <a:pt x="74" y="0"/>
                  </a:lnTo>
                  <a:lnTo>
                    <a:pt x="33" y="5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Freeform 28">
              <a:extLst>
                <a:ext uri="{FF2B5EF4-FFF2-40B4-BE49-F238E27FC236}">
                  <a16:creationId xmlns:a16="http://schemas.microsoft.com/office/drawing/2014/main" id="{59DF3F71-1E3C-419A-B4F1-E3A23B3A1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" y="2467"/>
              <a:ext cx="1240" cy="76"/>
            </a:xfrm>
            <a:custGeom>
              <a:avLst/>
              <a:gdLst>
                <a:gd name="T0" fmla="*/ 1 w 2122"/>
                <a:gd name="T1" fmla="*/ 1 h 137"/>
                <a:gd name="T2" fmla="*/ 0 w 2122"/>
                <a:gd name="T3" fmla="*/ 1 h 137"/>
                <a:gd name="T4" fmla="*/ 1 w 2122"/>
                <a:gd name="T5" fmla="*/ 0 h 137"/>
                <a:gd name="T6" fmla="*/ 1 w 2122"/>
                <a:gd name="T7" fmla="*/ 1 h 137"/>
                <a:gd name="T8" fmla="*/ 1 w 2122"/>
                <a:gd name="T9" fmla="*/ 1 h 137"/>
                <a:gd name="T10" fmla="*/ 1 w 2122"/>
                <a:gd name="T11" fmla="*/ 1 h 137"/>
                <a:gd name="T12" fmla="*/ 1 w 2122"/>
                <a:gd name="T13" fmla="*/ 1 h 137"/>
                <a:gd name="T14" fmla="*/ 1 w 2122"/>
                <a:gd name="T15" fmla="*/ 1 h 137"/>
                <a:gd name="T16" fmla="*/ 1 w 2122"/>
                <a:gd name="T17" fmla="*/ 1 h 137"/>
                <a:gd name="T18" fmla="*/ 1 w 2122"/>
                <a:gd name="T19" fmla="*/ 1 h 137"/>
                <a:gd name="T20" fmla="*/ 1 w 2122"/>
                <a:gd name="T21" fmla="*/ 1 h 137"/>
                <a:gd name="T22" fmla="*/ 1 w 2122"/>
                <a:gd name="T23" fmla="*/ 1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22"/>
                <a:gd name="T37" fmla="*/ 0 h 137"/>
                <a:gd name="T38" fmla="*/ 2122 w 2122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22" h="137">
                  <a:moveTo>
                    <a:pt x="52" y="90"/>
                  </a:moveTo>
                  <a:lnTo>
                    <a:pt x="0" y="31"/>
                  </a:lnTo>
                  <a:lnTo>
                    <a:pt x="155" y="0"/>
                  </a:lnTo>
                  <a:lnTo>
                    <a:pt x="2071" y="36"/>
                  </a:lnTo>
                  <a:lnTo>
                    <a:pt x="2122" y="77"/>
                  </a:lnTo>
                  <a:lnTo>
                    <a:pt x="2041" y="137"/>
                  </a:lnTo>
                  <a:lnTo>
                    <a:pt x="1014" y="104"/>
                  </a:lnTo>
                  <a:lnTo>
                    <a:pt x="337" y="78"/>
                  </a:lnTo>
                  <a:lnTo>
                    <a:pt x="122" y="118"/>
                  </a:lnTo>
                  <a:lnTo>
                    <a:pt x="52" y="9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Freeform 29">
              <a:extLst>
                <a:ext uri="{FF2B5EF4-FFF2-40B4-BE49-F238E27FC236}">
                  <a16:creationId xmlns:a16="http://schemas.microsoft.com/office/drawing/2014/main" id="{78B31FFA-D81D-499B-B735-AAB9D86A5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" y="2098"/>
              <a:ext cx="982" cy="77"/>
            </a:xfrm>
            <a:custGeom>
              <a:avLst/>
              <a:gdLst>
                <a:gd name="T0" fmla="*/ 1 w 1682"/>
                <a:gd name="T1" fmla="*/ 1 h 135"/>
                <a:gd name="T2" fmla="*/ 1 w 1682"/>
                <a:gd name="T3" fmla="*/ 1 h 135"/>
                <a:gd name="T4" fmla="*/ 1 w 1682"/>
                <a:gd name="T5" fmla="*/ 1 h 135"/>
                <a:gd name="T6" fmla="*/ 1 w 1682"/>
                <a:gd name="T7" fmla="*/ 1 h 135"/>
                <a:gd name="T8" fmla="*/ 1 w 1682"/>
                <a:gd name="T9" fmla="*/ 1 h 135"/>
                <a:gd name="T10" fmla="*/ 1 w 1682"/>
                <a:gd name="T11" fmla="*/ 1 h 135"/>
                <a:gd name="T12" fmla="*/ 1 w 1682"/>
                <a:gd name="T13" fmla="*/ 1 h 135"/>
                <a:gd name="T14" fmla="*/ 1 w 1682"/>
                <a:gd name="T15" fmla="*/ 0 h 135"/>
                <a:gd name="T16" fmla="*/ 1 w 1682"/>
                <a:gd name="T17" fmla="*/ 1 h 135"/>
                <a:gd name="T18" fmla="*/ 1 w 1682"/>
                <a:gd name="T19" fmla="*/ 1 h 135"/>
                <a:gd name="T20" fmla="*/ 1 w 1682"/>
                <a:gd name="T21" fmla="*/ 1 h 135"/>
                <a:gd name="T22" fmla="*/ 1 w 1682"/>
                <a:gd name="T23" fmla="*/ 1 h 135"/>
                <a:gd name="T24" fmla="*/ 1 w 1682"/>
                <a:gd name="T25" fmla="*/ 1 h 135"/>
                <a:gd name="T26" fmla="*/ 1 w 1682"/>
                <a:gd name="T27" fmla="*/ 1 h 135"/>
                <a:gd name="T28" fmla="*/ 1 w 1682"/>
                <a:gd name="T29" fmla="*/ 1 h 135"/>
                <a:gd name="T30" fmla="*/ 1 w 1682"/>
                <a:gd name="T31" fmla="*/ 1 h 135"/>
                <a:gd name="T32" fmla="*/ 1 w 1682"/>
                <a:gd name="T33" fmla="*/ 1 h 135"/>
                <a:gd name="T34" fmla="*/ 1 w 1682"/>
                <a:gd name="T35" fmla="*/ 1 h 135"/>
                <a:gd name="T36" fmla="*/ 1 w 1682"/>
                <a:gd name="T37" fmla="*/ 1 h 135"/>
                <a:gd name="T38" fmla="*/ 1 w 1682"/>
                <a:gd name="T39" fmla="*/ 1 h 135"/>
                <a:gd name="T40" fmla="*/ 1 w 1682"/>
                <a:gd name="T41" fmla="*/ 1 h 135"/>
                <a:gd name="T42" fmla="*/ 1 w 1682"/>
                <a:gd name="T43" fmla="*/ 1 h 135"/>
                <a:gd name="T44" fmla="*/ 1 w 1682"/>
                <a:gd name="T45" fmla="*/ 1 h 135"/>
                <a:gd name="T46" fmla="*/ 1 w 1682"/>
                <a:gd name="T47" fmla="*/ 1 h 135"/>
                <a:gd name="T48" fmla="*/ 0 w 1682"/>
                <a:gd name="T49" fmla="*/ 1 h 135"/>
                <a:gd name="T50" fmla="*/ 1 w 1682"/>
                <a:gd name="T51" fmla="*/ 1 h 135"/>
                <a:gd name="T52" fmla="*/ 1 w 1682"/>
                <a:gd name="T53" fmla="*/ 1 h 135"/>
                <a:gd name="T54" fmla="*/ 1 w 1682"/>
                <a:gd name="T55" fmla="*/ 1 h 13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82"/>
                <a:gd name="T85" fmla="*/ 0 h 135"/>
                <a:gd name="T86" fmla="*/ 1682 w 1682"/>
                <a:gd name="T87" fmla="*/ 135 h 13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82" h="135">
                  <a:moveTo>
                    <a:pt x="11" y="114"/>
                  </a:moveTo>
                  <a:lnTo>
                    <a:pt x="155" y="99"/>
                  </a:lnTo>
                  <a:lnTo>
                    <a:pt x="299" y="84"/>
                  </a:lnTo>
                  <a:lnTo>
                    <a:pt x="488" y="64"/>
                  </a:lnTo>
                  <a:lnTo>
                    <a:pt x="577" y="47"/>
                  </a:lnTo>
                  <a:lnTo>
                    <a:pt x="677" y="26"/>
                  </a:lnTo>
                  <a:lnTo>
                    <a:pt x="847" y="13"/>
                  </a:lnTo>
                  <a:lnTo>
                    <a:pt x="1161" y="0"/>
                  </a:lnTo>
                  <a:lnTo>
                    <a:pt x="1476" y="4"/>
                  </a:lnTo>
                  <a:lnTo>
                    <a:pt x="1541" y="4"/>
                  </a:lnTo>
                  <a:lnTo>
                    <a:pt x="1660" y="11"/>
                  </a:lnTo>
                  <a:lnTo>
                    <a:pt x="1677" y="21"/>
                  </a:lnTo>
                  <a:lnTo>
                    <a:pt x="1682" y="39"/>
                  </a:lnTo>
                  <a:lnTo>
                    <a:pt x="1674" y="54"/>
                  </a:lnTo>
                  <a:lnTo>
                    <a:pt x="1654" y="60"/>
                  </a:lnTo>
                  <a:lnTo>
                    <a:pt x="1541" y="52"/>
                  </a:lnTo>
                  <a:lnTo>
                    <a:pt x="1476" y="52"/>
                  </a:lnTo>
                  <a:lnTo>
                    <a:pt x="1164" y="47"/>
                  </a:lnTo>
                  <a:lnTo>
                    <a:pt x="850" y="60"/>
                  </a:lnTo>
                  <a:lnTo>
                    <a:pt x="686" y="71"/>
                  </a:lnTo>
                  <a:lnTo>
                    <a:pt x="585" y="91"/>
                  </a:lnTo>
                  <a:lnTo>
                    <a:pt x="493" y="104"/>
                  </a:lnTo>
                  <a:lnTo>
                    <a:pt x="302" y="120"/>
                  </a:lnTo>
                  <a:lnTo>
                    <a:pt x="12" y="135"/>
                  </a:lnTo>
                  <a:lnTo>
                    <a:pt x="0" y="125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Freeform 30">
              <a:extLst>
                <a:ext uri="{FF2B5EF4-FFF2-40B4-BE49-F238E27FC236}">
                  <a16:creationId xmlns:a16="http://schemas.microsoft.com/office/drawing/2014/main" id="{B0E71F92-2A3F-4D2F-A3B6-EBB2842D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" y="2107"/>
              <a:ext cx="62" cy="288"/>
            </a:xfrm>
            <a:custGeom>
              <a:avLst/>
              <a:gdLst>
                <a:gd name="T0" fmla="*/ 1 w 107"/>
                <a:gd name="T1" fmla="*/ 1 h 514"/>
                <a:gd name="T2" fmla="*/ 1 w 107"/>
                <a:gd name="T3" fmla="*/ 1 h 514"/>
                <a:gd name="T4" fmla="*/ 1 w 107"/>
                <a:gd name="T5" fmla="*/ 1 h 514"/>
                <a:gd name="T6" fmla="*/ 1 w 107"/>
                <a:gd name="T7" fmla="*/ 1 h 514"/>
                <a:gd name="T8" fmla="*/ 1 w 107"/>
                <a:gd name="T9" fmla="*/ 1 h 514"/>
                <a:gd name="T10" fmla="*/ 0 w 107"/>
                <a:gd name="T11" fmla="*/ 1 h 514"/>
                <a:gd name="T12" fmla="*/ 1 w 107"/>
                <a:gd name="T13" fmla="*/ 1 h 514"/>
                <a:gd name="T14" fmla="*/ 1 w 107"/>
                <a:gd name="T15" fmla="*/ 1 h 514"/>
                <a:gd name="T16" fmla="*/ 1 w 107"/>
                <a:gd name="T17" fmla="*/ 1 h 514"/>
                <a:gd name="T18" fmla="*/ 1 w 107"/>
                <a:gd name="T19" fmla="*/ 1 h 514"/>
                <a:gd name="T20" fmla="*/ 1 w 107"/>
                <a:gd name="T21" fmla="*/ 0 h 514"/>
                <a:gd name="T22" fmla="*/ 1 w 107"/>
                <a:gd name="T23" fmla="*/ 1 h 514"/>
                <a:gd name="T24" fmla="*/ 1 w 107"/>
                <a:gd name="T25" fmla="*/ 1 h 5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514"/>
                <a:gd name="T41" fmla="*/ 107 w 107"/>
                <a:gd name="T42" fmla="*/ 514 h 5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514">
                  <a:moveTo>
                    <a:pt x="107" y="24"/>
                  </a:moveTo>
                  <a:lnTo>
                    <a:pt x="95" y="167"/>
                  </a:lnTo>
                  <a:lnTo>
                    <a:pt x="73" y="310"/>
                  </a:lnTo>
                  <a:lnTo>
                    <a:pt x="59" y="401"/>
                  </a:lnTo>
                  <a:lnTo>
                    <a:pt x="42" y="514"/>
                  </a:lnTo>
                  <a:lnTo>
                    <a:pt x="0" y="441"/>
                  </a:lnTo>
                  <a:lnTo>
                    <a:pt x="12" y="380"/>
                  </a:lnTo>
                  <a:lnTo>
                    <a:pt x="34" y="303"/>
                  </a:lnTo>
                  <a:lnTo>
                    <a:pt x="58" y="24"/>
                  </a:lnTo>
                  <a:lnTo>
                    <a:pt x="65" y="5"/>
                  </a:lnTo>
                  <a:lnTo>
                    <a:pt x="82" y="0"/>
                  </a:lnTo>
                  <a:lnTo>
                    <a:pt x="10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Freeform 31">
              <a:extLst>
                <a:ext uri="{FF2B5EF4-FFF2-40B4-BE49-F238E27FC236}">
                  <a16:creationId xmlns:a16="http://schemas.microsoft.com/office/drawing/2014/main" id="{6C1AC023-042A-44FE-8A7B-68B4231AC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" y="2185"/>
              <a:ext cx="28" cy="96"/>
            </a:xfrm>
            <a:custGeom>
              <a:avLst/>
              <a:gdLst>
                <a:gd name="T0" fmla="*/ 1 w 48"/>
                <a:gd name="T1" fmla="*/ 1 h 173"/>
                <a:gd name="T2" fmla="*/ 1 w 48"/>
                <a:gd name="T3" fmla="*/ 1 h 173"/>
                <a:gd name="T4" fmla="*/ 1 w 48"/>
                <a:gd name="T5" fmla="*/ 1 h 173"/>
                <a:gd name="T6" fmla="*/ 1 w 48"/>
                <a:gd name="T7" fmla="*/ 1 h 173"/>
                <a:gd name="T8" fmla="*/ 1 w 48"/>
                <a:gd name="T9" fmla="*/ 1 h 173"/>
                <a:gd name="T10" fmla="*/ 0 w 48"/>
                <a:gd name="T11" fmla="*/ 1 h 173"/>
                <a:gd name="T12" fmla="*/ 1 w 48"/>
                <a:gd name="T13" fmla="*/ 1 h 173"/>
                <a:gd name="T14" fmla="*/ 1 w 48"/>
                <a:gd name="T15" fmla="*/ 0 h 173"/>
                <a:gd name="T16" fmla="*/ 1 w 48"/>
                <a:gd name="T17" fmla="*/ 0 h 173"/>
                <a:gd name="T18" fmla="*/ 1 w 48"/>
                <a:gd name="T19" fmla="*/ 1 h 173"/>
                <a:gd name="T20" fmla="*/ 1 w 48"/>
                <a:gd name="T21" fmla="*/ 1 h 173"/>
                <a:gd name="T22" fmla="*/ 1 w 48"/>
                <a:gd name="T23" fmla="*/ 1 h 1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73"/>
                <a:gd name="T38" fmla="*/ 48 w 48"/>
                <a:gd name="T39" fmla="*/ 173 h 1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73">
                  <a:moveTo>
                    <a:pt x="48" y="21"/>
                  </a:moveTo>
                  <a:lnTo>
                    <a:pt x="35" y="66"/>
                  </a:lnTo>
                  <a:lnTo>
                    <a:pt x="22" y="164"/>
                  </a:lnTo>
                  <a:lnTo>
                    <a:pt x="12" y="173"/>
                  </a:lnTo>
                  <a:lnTo>
                    <a:pt x="2" y="163"/>
                  </a:lnTo>
                  <a:lnTo>
                    <a:pt x="0" y="64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Freeform 32">
              <a:extLst>
                <a:ext uri="{FF2B5EF4-FFF2-40B4-BE49-F238E27FC236}">
                  <a16:creationId xmlns:a16="http://schemas.microsoft.com/office/drawing/2014/main" id="{7CF09472-5352-47A7-8853-ACB6E349B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7" y="2171"/>
              <a:ext cx="308" cy="25"/>
            </a:xfrm>
            <a:custGeom>
              <a:avLst/>
              <a:gdLst>
                <a:gd name="T0" fmla="*/ 1 w 526"/>
                <a:gd name="T1" fmla="*/ 1 h 44"/>
                <a:gd name="T2" fmla="*/ 1 w 526"/>
                <a:gd name="T3" fmla="*/ 0 h 44"/>
                <a:gd name="T4" fmla="*/ 1 w 526"/>
                <a:gd name="T5" fmla="*/ 1 h 44"/>
                <a:gd name="T6" fmla="*/ 1 w 526"/>
                <a:gd name="T7" fmla="*/ 1 h 44"/>
                <a:gd name="T8" fmla="*/ 1 w 526"/>
                <a:gd name="T9" fmla="*/ 1 h 44"/>
                <a:gd name="T10" fmla="*/ 1 w 526"/>
                <a:gd name="T11" fmla="*/ 1 h 44"/>
                <a:gd name="T12" fmla="*/ 1 w 526"/>
                <a:gd name="T13" fmla="*/ 1 h 44"/>
                <a:gd name="T14" fmla="*/ 1 w 526"/>
                <a:gd name="T15" fmla="*/ 1 h 44"/>
                <a:gd name="T16" fmla="*/ 1 w 526"/>
                <a:gd name="T17" fmla="*/ 1 h 44"/>
                <a:gd name="T18" fmla="*/ 0 w 526"/>
                <a:gd name="T19" fmla="*/ 1 h 44"/>
                <a:gd name="T20" fmla="*/ 1 w 526"/>
                <a:gd name="T21" fmla="*/ 1 h 44"/>
                <a:gd name="T22" fmla="*/ 1 w 526"/>
                <a:gd name="T23" fmla="*/ 1 h 44"/>
                <a:gd name="T24" fmla="*/ 1 w 526"/>
                <a:gd name="T25" fmla="*/ 1 h 44"/>
                <a:gd name="T26" fmla="*/ 1 w 526"/>
                <a:gd name="T27" fmla="*/ 1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6"/>
                <a:gd name="T43" fmla="*/ 0 h 44"/>
                <a:gd name="T44" fmla="*/ 526 w 526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6" h="44">
                  <a:moveTo>
                    <a:pt x="15" y="13"/>
                  </a:moveTo>
                  <a:lnTo>
                    <a:pt x="188" y="0"/>
                  </a:lnTo>
                  <a:lnTo>
                    <a:pt x="361" y="5"/>
                  </a:lnTo>
                  <a:lnTo>
                    <a:pt x="517" y="24"/>
                  </a:lnTo>
                  <a:lnTo>
                    <a:pt x="526" y="35"/>
                  </a:lnTo>
                  <a:lnTo>
                    <a:pt x="516" y="44"/>
                  </a:lnTo>
                  <a:lnTo>
                    <a:pt x="360" y="44"/>
                  </a:lnTo>
                  <a:lnTo>
                    <a:pt x="189" y="35"/>
                  </a:lnTo>
                  <a:lnTo>
                    <a:pt x="20" y="44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Freeform 33">
              <a:extLst>
                <a:ext uri="{FF2B5EF4-FFF2-40B4-BE49-F238E27FC236}">
                  <a16:creationId xmlns:a16="http://schemas.microsoft.com/office/drawing/2014/main" id="{00445730-AFD5-4B21-BD40-6639E2C53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4" y="2224"/>
              <a:ext cx="174" cy="48"/>
            </a:xfrm>
            <a:custGeom>
              <a:avLst/>
              <a:gdLst>
                <a:gd name="T0" fmla="*/ 1 w 298"/>
                <a:gd name="T1" fmla="*/ 1 h 86"/>
                <a:gd name="T2" fmla="*/ 1 w 298"/>
                <a:gd name="T3" fmla="*/ 1 h 86"/>
                <a:gd name="T4" fmla="*/ 1 w 298"/>
                <a:gd name="T5" fmla="*/ 1 h 86"/>
                <a:gd name="T6" fmla="*/ 1 w 298"/>
                <a:gd name="T7" fmla="*/ 1 h 86"/>
                <a:gd name="T8" fmla="*/ 1 w 298"/>
                <a:gd name="T9" fmla="*/ 1 h 86"/>
                <a:gd name="T10" fmla="*/ 1 w 298"/>
                <a:gd name="T11" fmla="*/ 1 h 86"/>
                <a:gd name="T12" fmla="*/ 1 w 298"/>
                <a:gd name="T13" fmla="*/ 0 h 86"/>
                <a:gd name="T14" fmla="*/ 1 w 298"/>
                <a:gd name="T15" fmla="*/ 0 h 86"/>
                <a:gd name="T16" fmla="*/ 1 w 298"/>
                <a:gd name="T17" fmla="*/ 1 h 86"/>
                <a:gd name="T18" fmla="*/ 1 w 298"/>
                <a:gd name="T19" fmla="*/ 1 h 86"/>
                <a:gd name="T20" fmla="*/ 1 w 298"/>
                <a:gd name="T21" fmla="*/ 1 h 86"/>
                <a:gd name="T22" fmla="*/ 1 w 298"/>
                <a:gd name="T23" fmla="*/ 1 h 86"/>
                <a:gd name="T24" fmla="*/ 1 w 298"/>
                <a:gd name="T25" fmla="*/ 1 h 86"/>
                <a:gd name="T26" fmla="*/ 1 w 298"/>
                <a:gd name="T27" fmla="*/ 1 h 86"/>
                <a:gd name="T28" fmla="*/ 1 w 298"/>
                <a:gd name="T29" fmla="*/ 1 h 86"/>
                <a:gd name="T30" fmla="*/ 1 w 298"/>
                <a:gd name="T31" fmla="*/ 1 h 86"/>
                <a:gd name="T32" fmla="*/ 1 w 298"/>
                <a:gd name="T33" fmla="*/ 1 h 86"/>
                <a:gd name="T34" fmla="*/ 0 w 298"/>
                <a:gd name="T35" fmla="*/ 1 h 86"/>
                <a:gd name="T36" fmla="*/ 1 w 298"/>
                <a:gd name="T37" fmla="*/ 1 h 86"/>
                <a:gd name="T38" fmla="*/ 1 w 298"/>
                <a:gd name="T39" fmla="*/ 1 h 86"/>
                <a:gd name="T40" fmla="*/ 1 w 298"/>
                <a:gd name="T41" fmla="*/ 1 h 86"/>
                <a:gd name="T42" fmla="*/ 1 w 298"/>
                <a:gd name="T43" fmla="*/ 1 h 86"/>
                <a:gd name="T44" fmla="*/ 1 w 298"/>
                <a:gd name="T45" fmla="*/ 1 h 8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8"/>
                <a:gd name="T70" fmla="*/ 0 h 86"/>
                <a:gd name="T71" fmla="*/ 298 w 298"/>
                <a:gd name="T72" fmla="*/ 86 h 8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8" h="86">
                  <a:moveTo>
                    <a:pt x="27" y="21"/>
                  </a:moveTo>
                  <a:lnTo>
                    <a:pt x="20" y="63"/>
                  </a:lnTo>
                  <a:lnTo>
                    <a:pt x="49" y="48"/>
                  </a:lnTo>
                  <a:lnTo>
                    <a:pt x="63" y="21"/>
                  </a:lnTo>
                  <a:lnTo>
                    <a:pt x="69" y="7"/>
                  </a:lnTo>
                  <a:lnTo>
                    <a:pt x="83" y="2"/>
                  </a:lnTo>
                  <a:lnTo>
                    <a:pt x="134" y="0"/>
                  </a:lnTo>
                  <a:lnTo>
                    <a:pt x="235" y="0"/>
                  </a:lnTo>
                  <a:lnTo>
                    <a:pt x="287" y="12"/>
                  </a:lnTo>
                  <a:lnTo>
                    <a:pt x="298" y="21"/>
                  </a:lnTo>
                  <a:lnTo>
                    <a:pt x="287" y="30"/>
                  </a:lnTo>
                  <a:lnTo>
                    <a:pt x="235" y="46"/>
                  </a:lnTo>
                  <a:lnTo>
                    <a:pt x="134" y="46"/>
                  </a:lnTo>
                  <a:lnTo>
                    <a:pt x="98" y="45"/>
                  </a:lnTo>
                  <a:lnTo>
                    <a:pt x="84" y="63"/>
                  </a:lnTo>
                  <a:lnTo>
                    <a:pt x="62" y="76"/>
                  </a:lnTo>
                  <a:lnTo>
                    <a:pt x="10" y="86"/>
                  </a:lnTo>
                  <a:lnTo>
                    <a:pt x="0" y="77"/>
                  </a:lnTo>
                  <a:lnTo>
                    <a:pt x="9" y="13"/>
                  </a:lnTo>
                  <a:lnTo>
                    <a:pt x="22" y="8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Freeform 34">
              <a:extLst>
                <a:ext uri="{FF2B5EF4-FFF2-40B4-BE49-F238E27FC236}">
                  <a16:creationId xmlns:a16="http://schemas.microsoft.com/office/drawing/2014/main" id="{7D590D39-542E-4B55-96F7-ADCDBDCE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1" y="2253"/>
              <a:ext cx="939" cy="63"/>
            </a:xfrm>
            <a:custGeom>
              <a:avLst/>
              <a:gdLst>
                <a:gd name="T0" fmla="*/ 1 w 1606"/>
                <a:gd name="T1" fmla="*/ 0 h 114"/>
                <a:gd name="T2" fmla="*/ 1 w 1606"/>
                <a:gd name="T3" fmla="*/ 1 h 114"/>
                <a:gd name="T4" fmla="*/ 1 w 1606"/>
                <a:gd name="T5" fmla="*/ 1 h 114"/>
                <a:gd name="T6" fmla="*/ 1 w 1606"/>
                <a:gd name="T7" fmla="*/ 1 h 114"/>
                <a:gd name="T8" fmla="*/ 1 w 1606"/>
                <a:gd name="T9" fmla="*/ 1 h 114"/>
                <a:gd name="T10" fmla="*/ 1 w 1606"/>
                <a:gd name="T11" fmla="*/ 1 h 114"/>
                <a:gd name="T12" fmla="*/ 1 w 1606"/>
                <a:gd name="T13" fmla="*/ 1 h 114"/>
                <a:gd name="T14" fmla="*/ 1 w 1606"/>
                <a:gd name="T15" fmla="*/ 1 h 114"/>
                <a:gd name="T16" fmla="*/ 1 w 1606"/>
                <a:gd name="T17" fmla="*/ 1 h 114"/>
                <a:gd name="T18" fmla="*/ 1 w 1606"/>
                <a:gd name="T19" fmla="*/ 1 h 114"/>
                <a:gd name="T20" fmla="*/ 1 w 1606"/>
                <a:gd name="T21" fmla="*/ 1 h 114"/>
                <a:gd name="T22" fmla="*/ 1 w 1606"/>
                <a:gd name="T23" fmla="*/ 1 h 114"/>
                <a:gd name="T24" fmla="*/ 1 w 1606"/>
                <a:gd name="T25" fmla="*/ 1 h 114"/>
                <a:gd name="T26" fmla="*/ 1 w 1606"/>
                <a:gd name="T27" fmla="*/ 1 h 114"/>
                <a:gd name="T28" fmla="*/ 0 w 1606"/>
                <a:gd name="T29" fmla="*/ 1 h 114"/>
                <a:gd name="T30" fmla="*/ 1 w 1606"/>
                <a:gd name="T31" fmla="*/ 0 h 114"/>
                <a:gd name="T32" fmla="*/ 1 w 1606"/>
                <a:gd name="T33" fmla="*/ 0 h 114"/>
                <a:gd name="T34" fmla="*/ 1 w 1606"/>
                <a:gd name="T35" fmla="*/ 0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6"/>
                <a:gd name="T55" fmla="*/ 0 h 114"/>
                <a:gd name="T56" fmla="*/ 1606 w 1606"/>
                <a:gd name="T57" fmla="*/ 114 h 11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6" h="114">
                  <a:moveTo>
                    <a:pt x="11" y="0"/>
                  </a:moveTo>
                  <a:lnTo>
                    <a:pt x="408" y="13"/>
                  </a:lnTo>
                  <a:lnTo>
                    <a:pt x="1167" y="45"/>
                  </a:lnTo>
                  <a:lnTo>
                    <a:pt x="1386" y="52"/>
                  </a:lnTo>
                  <a:lnTo>
                    <a:pt x="1583" y="65"/>
                  </a:lnTo>
                  <a:lnTo>
                    <a:pt x="1601" y="72"/>
                  </a:lnTo>
                  <a:lnTo>
                    <a:pt x="1606" y="89"/>
                  </a:lnTo>
                  <a:lnTo>
                    <a:pt x="1601" y="106"/>
                  </a:lnTo>
                  <a:lnTo>
                    <a:pt x="1583" y="114"/>
                  </a:lnTo>
                  <a:lnTo>
                    <a:pt x="1383" y="101"/>
                  </a:lnTo>
                  <a:lnTo>
                    <a:pt x="1163" y="93"/>
                  </a:lnTo>
                  <a:lnTo>
                    <a:pt x="405" y="49"/>
                  </a:lnTo>
                  <a:lnTo>
                    <a:pt x="207" y="30"/>
                  </a:lnTo>
                  <a:lnTo>
                    <a:pt x="11" y="20"/>
                  </a:lnTo>
                  <a:lnTo>
                    <a:pt x="0" y="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Freeform 35">
              <a:extLst>
                <a:ext uri="{FF2B5EF4-FFF2-40B4-BE49-F238E27FC236}">
                  <a16:creationId xmlns:a16="http://schemas.microsoft.com/office/drawing/2014/main" id="{B19D78B1-BC56-4729-A763-02A9205B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1" y="2445"/>
              <a:ext cx="856" cy="48"/>
            </a:xfrm>
            <a:custGeom>
              <a:avLst/>
              <a:gdLst>
                <a:gd name="T0" fmla="*/ 1 w 1463"/>
                <a:gd name="T1" fmla="*/ 1 h 87"/>
                <a:gd name="T2" fmla="*/ 1 w 1463"/>
                <a:gd name="T3" fmla="*/ 0 h 87"/>
                <a:gd name="T4" fmla="*/ 1 w 1463"/>
                <a:gd name="T5" fmla="*/ 1 h 87"/>
                <a:gd name="T6" fmla="*/ 1 w 1463"/>
                <a:gd name="T7" fmla="*/ 1 h 87"/>
                <a:gd name="T8" fmla="*/ 1 w 1463"/>
                <a:gd name="T9" fmla="*/ 1 h 87"/>
                <a:gd name="T10" fmla="*/ 1 w 1463"/>
                <a:gd name="T11" fmla="*/ 1 h 87"/>
                <a:gd name="T12" fmla="*/ 1 w 1463"/>
                <a:gd name="T13" fmla="*/ 1 h 87"/>
                <a:gd name="T14" fmla="*/ 1 w 1463"/>
                <a:gd name="T15" fmla="*/ 1 h 87"/>
                <a:gd name="T16" fmla="*/ 1 w 1463"/>
                <a:gd name="T17" fmla="*/ 1 h 87"/>
                <a:gd name="T18" fmla="*/ 1 w 1463"/>
                <a:gd name="T19" fmla="*/ 1 h 87"/>
                <a:gd name="T20" fmla="*/ 1 w 1463"/>
                <a:gd name="T21" fmla="*/ 1 h 87"/>
                <a:gd name="T22" fmla="*/ 1 w 1463"/>
                <a:gd name="T23" fmla="*/ 1 h 87"/>
                <a:gd name="T24" fmla="*/ 1 w 1463"/>
                <a:gd name="T25" fmla="*/ 1 h 87"/>
                <a:gd name="T26" fmla="*/ 1 w 1463"/>
                <a:gd name="T27" fmla="*/ 1 h 87"/>
                <a:gd name="T28" fmla="*/ 1 w 1463"/>
                <a:gd name="T29" fmla="*/ 1 h 87"/>
                <a:gd name="T30" fmla="*/ 0 w 1463"/>
                <a:gd name="T31" fmla="*/ 1 h 87"/>
                <a:gd name="T32" fmla="*/ 1 w 1463"/>
                <a:gd name="T33" fmla="*/ 1 h 87"/>
                <a:gd name="T34" fmla="*/ 1 w 1463"/>
                <a:gd name="T35" fmla="*/ 1 h 87"/>
                <a:gd name="T36" fmla="*/ 1 w 1463"/>
                <a:gd name="T37" fmla="*/ 1 h 87"/>
                <a:gd name="T38" fmla="*/ 1 w 1463"/>
                <a:gd name="T39" fmla="*/ 1 h 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63"/>
                <a:gd name="T61" fmla="*/ 0 h 87"/>
                <a:gd name="T62" fmla="*/ 1463 w 1463"/>
                <a:gd name="T63" fmla="*/ 87 h 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63" h="87">
                  <a:moveTo>
                    <a:pt x="15" y="4"/>
                  </a:moveTo>
                  <a:lnTo>
                    <a:pt x="280" y="0"/>
                  </a:lnTo>
                  <a:lnTo>
                    <a:pt x="717" y="15"/>
                  </a:lnTo>
                  <a:lnTo>
                    <a:pt x="921" y="27"/>
                  </a:lnTo>
                  <a:lnTo>
                    <a:pt x="1153" y="37"/>
                  </a:lnTo>
                  <a:lnTo>
                    <a:pt x="1304" y="48"/>
                  </a:lnTo>
                  <a:lnTo>
                    <a:pt x="1454" y="56"/>
                  </a:lnTo>
                  <a:lnTo>
                    <a:pt x="1463" y="65"/>
                  </a:lnTo>
                  <a:lnTo>
                    <a:pt x="1454" y="75"/>
                  </a:lnTo>
                  <a:lnTo>
                    <a:pt x="1303" y="82"/>
                  </a:lnTo>
                  <a:lnTo>
                    <a:pt x="1152" y="87"/>
                  </a:lnTo>
                  <a:lnTo>
                    <a:pt x="716" y="65"/>
                  </a:lnTo>
                  <a:lnTo>
                    <a:pt x="511" y="54"/>
                  </a:lnTo>
                  <a:lnTo>
                    <a:pt x="280" y="50"/>
                  </a:lnTo>
                  <a:lnTo>
                    <a:pt x="17" y="37"/>
                  </a:lnTo>
                  <a:lnTo>
                    <a:pt x="0" y="20"/>
                  </a:lnTo>
                  <a:lnTo>
                    <a:pt x="4" y="9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Freeform 36">
              <a:extLst>
                <a:ext uri="{FF2B5EF4-FFF2-40B4-BE49-F238E27FC236}">
                  <a16:creationId xmlns:a16="http://schemas.microsoft.com/office/drawing/2014/main" id="{0A1226C9-8451-44AE-A00E-BBCD4BCE0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" y="2306"/>
              <a:ext cx="113" cy="162"/>
            </a:xfrm>
            <a:custGeom>
              <a:avLst/>
              <a:gdLst>
                <a:gd name="T0" fmla="*/ 1 w 196"/>
                <a:gd name="T1" fmla="*/ 1 h 289"/>
                <a:gd name="T2" fmla="*/ 1 w 196"/>
                <a:gd name="T3" fmla="*/ 1 h 289"/>
                <a:gd name="T4" fmla="*/ 1 w 196"/>
                <a:gd name="T5" fmla="*/ 1 h 289"/>
                <a:gd name="T6" fmla="*/ 1 w 196"/>
                <a:gd name="T7" fmla="*/ 1 h 289"/>
                <a:gd name="T8" fmla="*/ 1 w 196"/>
                <a:gd name="T9" fmla="*/ 1 h 289"/>
                <a:gd name="T10" fmla="*/ 1 w 196"/>
                <a:gd name="T11" fmla="*/ 1 h 289"/>
                <a:gd name="T12" fmla="*/ 1 w 196"/>
                <a:gd name="T13" fmla="*/ 1 h 289"/>
                <a:gd name="T14" fmla="*/ 1 w 196"/>
                <a:gd name="T15" fmla="*/ 1 h 289"/>
                <a:gd name="T16" fmla="*/ 1 w 196"/>
                <a:gd name="T17" fmla="*/ 1 h 289"/>
                <a:gd name="T18" fmla="*/ 1 w 196"/>
                <a:gd name="T19" fmla="*/ 1 h 289"/>
                <a:gd name="T20" fmla="*/ 1 w 196"/>
                <a:gd name="T21" fmla="*/ 1 h 289"/>
                <a:gd name="T22" fmla="*/ 1 w 196"/>
                <a:gd name="T23" fmla="*/ 1 h 289"/>
                <a:gd name="T24" fmla="*/ 1 w 196"/>
                <a:gd name="T25" fmla="*/ 1 h 289"/>
                <a:gd name="T26" fmla="*/ 0 w 196"/>
                <a:gd name="T27" fmla="*/ 1 h 289"/>
                <a:gd name="T28" fmla="*/ 1 w 196"/>
                <a:gd name="T29" fmla="*/ 0 h 289"/>
                <a:gd name="T30" fmla="*/ 1 w 196"/>
                <a:gd name="T31" fmla="*/ 1 h 289"/>
                <a:gd name="T32" fmla="*/ 1 w 196"/>
                <a:gd name="T33" fmla="*/ 1 h 289"/>
                <a:gd name="T34" fmla="*/ 1 w 196"/>
                <a:gd name="T35" fmla="*/ 1 h 2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289"/>
                <a:gd name="T56" fmla="*/ 196 w 196"/>
                <a:gd name="T57" fmla="*/ 289 h 2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289">
                  <a:moveTo>
                    <a:pt x="17" y="6"/>
                  </a:moveTo>
                  <a:lnTo>
                    <a:pt x="37" y="47"/>
                  </a:lnTo>
                  <a:lnTo>
                    <a:pt x="56" y="82"/>
                  </a:lnTo>
                  <a:lnTo>
                    <a:pt x="80" y="116"/>
                  </a:lnTo>
                  <a:lnTo>
                    <a:pt x="110" y="153"/>
                  </a:lnTo>
                  <a:lnTo>
                    <a:pt x="196" y="267"/>
                  </a:lnTo>
                  <a:lnTo>
                    <a:pt x="190" y="284"/>
                  </a:lnTo>
                  <a:lnTo>
                    <a:pt x="176" y="289"/>
                  </a:lnTo>
                  <a:lnTo>
                    <a:pt x="154" y="270"/>
                  </a:lnTo>
                  <a:lnTo>
                    <a:pt x="146" y="240"/>
                  </a:lnTo>
                  <a:lnTo>
                    <a:pt x="129" y="216"/>
                  </a:lnTo>
                  <a:lnTo>
                    <a:pt x="85" y="172"/>
                  </a:lnTo>
                  <a:lnTo>
                    <a:pt x="36" y="97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Freeform 37">
              <a:extLst>
                <a:ext uri="{FF2B5EF4-FFF2-40B4-BE49-F238E27FC236}">
                  <a16:creationId xmlns:a16="http://schemas.microsoft.com/office/drawing/2014/main" id="{FE9580B4-7D71-45B2-B1F2-7596E62C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8" y="2483"/>
              <a:ext cx="66" cy="63"/>
            </a:xfrm>
            <a:custGeom>
              <a:avLst/>
              <a:gdLst>
                <a:gd name="T0" fmla="*/ 1 w 112"/>
                <a:gd name="T1" fmla="*/ 1 h 110"/>
                <a:gd name="T2" fmla="*/ 1 w 112"/>
                <a:gd name="T3" fmla="*/ 1 h 110"/>
                <a:gd name="T4" fmla="*/ 1 w 112"/>
                <a:gd name="T5" fmla="*/ 1 h 110"/>
                <a:gd name="T6" fmla="*/ 1 w 112"/>
                <a:gd name="T7" fmla="*/ 1 h 110"/>
                <a:gd name="T8" fmla="*/ 1 w 112"/>
                <a:gd name="T9" fmla="*/ 1 h 110"/>
                <a:gd name="T10" fmla="*/ 0 w 112"/>
                <a:gd name="T11" fmla="*/ 1 h 110"/>
                <a:gd name="T12" fmla="*/ 1 w 112"/>
                <a:gd name="T13" fmla="*/ 1 h 110"/>
                <a:gd name="T14" fmla="*/ 1 w 112"/>
                <a:gd name="T15" fmla="*/ 1 h 110"/>
                <a:gd name="T16" fmla="*/ 1 w 112"/>
                <a:gd name="T17" fmla="*/ 0 h 110"/>
                <a:gd name="T18" fmla="*/ 1 w 112"/>
                <a:gd name="T19" fmla="*/ 1 h 110"/>
                <a:gd name="T20" fmla="*/ 1 w 112"/>
                <a:gd name="T21" fmla="*/ 1 h 110"/>
                <a:gd name="T22" fmla="*/ 1 w 112"/>
                <a:gd name="T23" fmla="*/ 1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2"/>
                <a:gd name="T37" fmla="*/ 0 h 110"/>
                <a:gd name="T38" fmla="*/ 112 w 112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2" h="110">
                  <a:moveTo>
                    <a:pt x="112" y="14"/>
                  </a:moveTo>
                  <a:lnTo>
                    <a:pt x="93" y="41"/>
                  </a:lnTo>
                  <a:lnTo>
                    <a:pt x="73" y="65"/>
                  </a:lnTo>
                  <a:lnTo>
                    <a:pt x="29" y="110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87"/>
                  </a:lnTo>
                  <a:lnTo>
                    <a:pt x="95" y="2"/>
                  </a:lnTo>
                  <a:lnTo>
                    <a:pt x="110" y="0"/>
                  </a:lnTo>
                  <a:lnTo>
                    <a:pt x="11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38">
              <a:extLst>
                <a:ext uri="{FF2B5EF4-FFF2-40B4-BE49-F238E27FC236}">
                  <a16:creationId xmlns:a16="http://schemas.microsoft.com/office/drawing/2014/main" id="{FEA24266-D46E-45B4-A5FA-1483541D4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" y="2506"/>
              <a:ext cx="1200" cy="47"/>
            </a:xfrm>
            <a:custGeom>
              <a:avLst/>
              <a:gdLst>
                <a:gd name="T0" fmla="*/ 1 w 2054"/>
                <a:gd name="T1" fmla="*/ 1 h 84"/>
                <a:gd name="T2" fmla="*/ 1 w 2054"/>
                <a:gd name="T3" fmla="*/ 1 h 84"/>
                <a:gd name="T4" fmla="*/ 1 w 2054"/>
                <a:gd name="T5" fmla="*/ 1 h 84"/>
                <a:gd name="T6" fmla="*/ 1 w 2054"/>
                <a:gd name="T7" fmla="*/ 1 h 84"/>
                <a:gd name="T8" fmla="*/ 1 w 2054"/>
                <a:gd name="T9" fmla="*/ 0 h 84"/>
                <a:gd name="T10" fmla="*/ 1 w 2054"/>
                <a:gd name="T11" fmla="*/ 0 h 84"/>
                <a:gd name="T12" fmla="*/ 1 w 2054"/>
                <a:gd name="T13" fmla="*/ 1 h 84"/>
                <a:gd name="T14" fmla="*/ 1 w 2054"/>
                <a:gd name="T15" fmla="*/ 1 h 84"/>
                <a:gd name="T16" fmla="*/ 1 w 2054"/>
                <a:gd name="T17" fmla="*/ 1 h 84"/>
                <a:gd name="T18" fmla="*/ 1 w 2054"/>
                <a:gd name="T19" fmla="*/ 1 h 84"/>
                <a:gd name="T20" fmla="*/ 1 w 2054"/>
                <a:gd name="T21" fmla="*/ 1 h 84"/>
                <a:gd name="T22" fmla="*/ 1 w 2054"/>
                <a:gd name="T23" fmla="*/ 1 h 84"/>
                <a:gd name="T24" fmla="*/ 1 w 2054"/>
                <a:gd name="T25" fmla="*/ 1 h 84"/>
                <a:gd name="T26" fmla="*/ 1 w 2054"/>
                <a:gd name="T27" fmla="*/ 1 h 84"/>
                <a:gd name="T28" fmla="*/ 1 w 2054"/>
                <a:gd name="T29" fmla="*/ 1 h 84"/>
                <a:gd name="T30" fmla="*/ 1 w 2054"/>
                <a:gd name="T31" fmla="*/ 1 h 84"/>
                <a:gd name="T32" fmla="*/ 1 w 2054"/>
                <a:gd name="T33" fmla="*/ 1 h 84"/>
                <a:gd name="T34" fmla="*/ 1 w 2054"/>
                <a:gd name="T35" fmla="*/ 1 h 84"/>
                <a:gd name="T36" fmla="*/ 1 w 2054"/>
                <a:gd name="T37" fmla="*/ 1 h 84"/>
                <a:gd name="T38" fmla="*/ 1 w 2054"/>
                <a:gd name="T39" fmla="*/ 1 h 84"/>
                <a:gd name="T40" fmla="*/ 1 w 2054"/>
                <a:gd name="T41" fmla="*/ 1 h 84"/>
                <a:gd name="T42" fmla="*/ 1 w 2054"/>
                <a:gd name="T43" fmla="*/ 1 h 84"/>
                <a:gd name="T44" fmla="*/ 1 w 2054"/>
                <a:gd name="T45" fmla="*/ 1 h 84"/>
                <a:gd name="T46" fmla="*/ 1 w 2054"/>
                <a:gd name="T47" fmla="*/ 1 h 84"/>
                <a:gd name="T48" fmla="*/ 1 w 2054"/>
                <a:gd name="T49" fmla="*/ 1 h 84"/>
                <a:gd name="T50" fmla="*/ 1 w 2054"/>
                <a:gd name="T51" fmla="*/ 1 h 84"/>
                <a:gd name="T52" fmla="*/ 0 w 2054"/>
                <a:gd name="T53" fmla="*/ 1 h 84"/>
                <a:gd name="T54" fmla="*/ 1 w 2054"/>
                <a:gd name="T55" fmla="*/ 1 h 84"/>
                <a:gd name="T56" fmla="*/ 1 w 2054"/>
                <a:gd name="T57" fmla="*/ 1 h 84"/>
                <a:gd name="T58" fmla="*/ 1 w 2054"/>
                <a:gd name="T59" fmla="*/ 1 h 84"/>
                <a:gd name="T60" fmla="*/ 1 w 2054"/>
                <a:gd name="T61" fmla="*/ 1 h 8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54"/>
                <a:gd name="T94" fmla="*/ 0 h 84"/>
                <a:gd name="T95" fmla="*/ 2054 w 2054"/>
                <a:gd name="T96" fmla="*/ 84 h 8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54" h="84">
                  <a:moveTo>
                    <a:pt x="17" y="15"/>
                  </a:moveTo>
                  <a:lnTo>
                    <a:pt x="130" y="24"/>
                  </a:lnTo>
                  <a:lnTo>
                    <a:pt x="221" y="11"/>
                  </a:lnTo>
                  <a:lnTo>
                    <a:pt x="300" y="3"/>
                  </a:lnTo>
                  <a:lnTo>
                    <a:pt x="471" y="0"/>
                  </a:lnTo>
                  <a:lnTo>
                    <a:pt x="543" y="0"/>
                  </a:lnTo>
                  <a:lnTo>
                    <a:pt x="1295" y="15"/>
                  </a:lnTo>
                  <a:lnTo>
                    <a:pt x="1357" y="16"/>
                  </a:lnTo>
                  <a:lnTo>
                    <a:pt x="1390" y="17"/>
                  </a:lnTo>
                  <a:lnTo>
                    <a:pt x="1575" y="22"/>
                  </a:lnTo>
                  <a:lnTo>
                    <a:pt x="1606" y="28"/>
                  </a:lnTo>
                  <a:lnTo>
                    <a:pt x="2004" y="42"/>
                  </a:lnTo>
                  <a:lnTo>
                    <a:pt x="2054" y="42"/>
                  </a:lnTo>
                  <a:lnTo>
                    <a:pt x="2035" y="77"/>
                  </a:lnTo>
                  <a:lnTo>
                    <a:pt x="2004" y="84"/>
                  </a:lnTo>
                  <a:lnTo>
                    <a:pt x="1804" y="73"/>
                  </a:lnTo>
                  <a:lnTo>
                    <a:pt x="1605" y="63"/>
                  </a:lnTo>
                  <a:lnTo>
                    <a:pt x="1572" y="61"/>
                  </a:lnTo>
                  <a:lnTo>
                    <a:pt x="1387" y="56"/>
                  </a:lnTo>
                  <a:lnTo>
                    <a:pt x="1356" y="51"/>
                  </a:lnTo>
                  <a:lnTo>
                    <a:pt x="1295" y="54"/>
                  </a:lnTo>
                  <a:lnTo>
                    <a:pt x="543" y="38"/>
                  </a:lnTo>
                  <a:lnTo>
                    <a:pt x="471" y="38"/>
                  </a:lnTo>
                  <a:lnTo>
                    <a:pt x="302" y="32"/>
                  </a:lnTo>
                  <a:lnTo>
                    <a:pt x="133" y="43"/>
                  </a:lnTo>
                  <a:lnTo>
                    <a:pt x="11" y="43"/>
                  </a:lnTo>
                  <a:lnTo>
                    <a:pt x="0" y="26"/>
                  </a:lnTo>
                  <a:lnTo>
                    <a:pt x="5" y="17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39">
              <a:extLst>
                <a:ext uri="{FF2B5EF4-FFF2-40B4-BE49-F238E27FC236}">
                  <a16:creationId xmlns:a16="http://schemas.microsoft.com/office/drawing/2014/main" id="{618D8867-2807-4B08-9F0D-C8A6ED174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" y="2314"/>
              <a:ext cx="639" cy="65"/>
            </a:xfrm>
            <a:custGeom>
              <a:avLst/>
              <a:gdLst>
                <a:gd name="T0" fmla="*/ 1 w 1095"/>
                <a:gd name="T1" fmla="*/ 0 h 114"/>
                <a:gd name="T2" fmla="*/ 1 w 1095"/>
                <a:gd name="T3" fmla="*/ 1 h 114"/>
                <a:gd name="T4" fmla="*/ 1 w 1095"/>
                <a:gd name="T5" fmla="*/ 1 h 114"/>
                <a:gd name="T6" fmla="*/ 1 w 1095"/>
                <a:gd name="T7" fmla="*/ 1 h 114"/>
                <a:gd name="T8" fmla="*/ 1 w 1095"/>
                <a:gd name="T9" fmla="*/ 1 h 114"/>
                <a:gd name="T10" fmla="*/ 1 w 1095"/>
                <a:gd name="T11" fmla="*/ 1 h 114"/>
                <a:gd name="T12" fmla="*/ 1 w 1095"/>
                <a:gd name="T13" fmla="*/ 1 h 114"/>
                <a:gd name="T14" fmla="*/ 1 w 1095"/>
                <a:gd name="T15" fmla="*/ 1 h 114"/>
                <a:gd name="T16" fmla="*/ 1 w 1095"/>
                <a:gd name="T17" fmla="*/ 1 h 114"/>
                <a:gd name="T18" fmla="*/ 1 w 1095"/>
                <a:gd name="T19" fmla="*/ 1 h 114"/>
                <a:gd name="T20" fmla="*/ 1 w 1095"/>
                <a:gd name="T21" fmla="*/ 1 h 114"/>
                <a:gd name="T22" fmla="*/ 1 w 1095"/>
                <a:gd name="T23" fmla="*/ 1 h 114"/>
                <a:gd name="T24" fmla="*/ 0 w 1095"/>
                <a:gd name="T25" fmla="*/ 1 h 114"/>
                <a:gd name="T26" fmla="*/ 1 w 1095"/>
                <a:gd name="T27" fmla="*/ 1 h 114"/>
                <a:gd name="T28" fmla="*/ 1 w 1095"/>
                <a:gd name="T29" fmla="*/ 0 h 114"/>
                <a:gd name="T30" fmla="*/ 1 w 1095"/>
                <a:gd name="T31" fmla="*/ 0 h 114"/>
                <a:gd name="T32" fmla="*/ 1 w 1095"/>
                <a:gd name="T33" fmla="*/ 0 h 1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5"/>
                <a:gd name="T52" fmla="*/ 0 h 114"/>
                <a:gd name="T53" fmla="*/ 1095 w 1095"/>
                <a:gd name="T54" fmla="*/ 114 h 1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5" h="114">
                  <a:moveTo>
                    <a:pt x="20" y="0"/>
                  </a:moveTo>
                  <a:lnTo>
                    <a:pt x="274" y="10"/>
                  </a:lnTo>
                  <a:lnTo>
                    <a:pt x="440" y="27"/>
                  </a:lnTo>
                  <a:lnTo>
                    <a:pt x="586" y="40"/>
                  </a:lnTo>
                  <a:lnTo>
                    <a:pt x="900" y="67"/>
                  </a:lnTo>
                  <a:lnTo>
                    <a:pt x="992" y="82"/>
                  </a:lnTo>
                  <a:lnTo>
                    <a:pt x="1086" y="93"/>
                  </a:lnTo>
                  <a:lnTo>
                    <a:pt x="1095" y="104"/>
                  </a:lnTo>
                  <a:lnTo>
                    <a:pt x="1086" y="113"/>
                  </a:lnTo>
                  <a:lnTo>
                    <a:pt x="896" y="114"/>
                  </a:lnTo>
                  <a:lnTo>
                    <a:pt x="268" y="56"/>
                  </a:lnTo>
                  <a:lnTo>
                    <a:pt x="16" y="35"/>
                  </a:lnTo>
                  <a:lnTo>
                    <a:pt x="0" y="15"/>
                  </a:lnTo>
                  <a:lnTo>
                    <a:pt x="7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40">
              <a:extLst>
                <a:ext uri="{FF2B5EF4-FFF2-40B4-BE49-F238E27FC236}">
                  <a16:creationId xmlns:a16="http://schemas.microsoft.com/office/drawing/2014/main" id="{046C6E0A-1274-4176-98EF-337972695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" y="2372"/>
              <a:ext cx="465" cy="48"/>
            </a:xfrm>
            <a:custGeom>
              <a:avLst/>
              <a:gdLst>
                <a:gd name="T0" fmla="*/ 1 w 796"/>
                <a:gd name="T1" fmla="*/ 0 h 84"/>
                <a:gd name="T2" fmla="*/ 1 w 796"/>
                <a:gd name="T3" fmla="*/ 1 h 84"/>
                <a:gd name="T4" fmla="*/ 1 w 796"/>
                <a:gd name="T5" fmla="*/ 1 h 84"/>
                <a:gd name="T6" fmla="*/ 1 w 796"/>
                <a:gd name="T7" fmla="*/ 1 h 84"/>
                <a:gd name="T8" fmla="*/ 1 w 796"/>
                <a:gd name="T9" fmla="*/ 1 h 84"/>
                <a:gd name="T10" fmla="*/ 1 w 796"/>
                <a:gd name="T11" fmla="*/ 1 h 84"/>
                <a:gd name="T12" fmla="*/ 1 w 796"/>
                <a:gd name="T13" fmla="*/ 1 h 84"/>
                <a:gd name="T14" fmla="*/ 1 w 796"/>
                <a:gd name="T15" fmla="*/ 1 h 84"/>
                <a:gd name="T16" fmla="*/ 1 w 796"/>
                <a:gd name="T17" fmla="*/ 1 h 84"/>
                <a:gd name="T18" fmla="*/ 1 w 796"/>
                <a:gd name="T19" fmla="*/ 1 h 84"/>
                <a:gd name="T20" fmla="*/ 1 w 796"/>
                <a:gd name="T21" fmla="*/ 1 h 84"/>
                <a:gd name="T22" fmla="*/ 1 w 796"/>
                <a:gd name="T23" fmla="*/ 1 h 84"/>
                <a:gd name="T24" fmla="*/ 0 w 796"/>
                <a:gd name="T25" fmla="*/ 1 h 84"/>
                <a:gd name="T26" fmla="*/ 1 w 796"/>
                <a:gd name="T27" fmla="*/ 0 h 84"/>
                <a:gd name="T28" fmla="*/ 1 w 796"/>
                <a:gd name="T29" fmla="*/ 0 h 84"/>
                <a:gd name="T30" fmla="*/ 1 w 796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6"/>
                <a:gd name="T49" fmla="*/ 0 h 84"/>
                <a:gd name="T50" fmla="*/ 796 w 796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6" h="84">
                  <a:moveTo>
                    <a:pt x="10" y="0"/>
                  </a:moveTo>
                  <a:lnTo>
                    <a:pt x="251" y="10"/>
                  </a:lnTo>
                  <a:lnTo>
                    <a:pt x="398" y="22"/>
                  </a:lnTo>
                  <a:lnTo>
                    <a:pt x="593" y="41"/>
                  </a:lnTo>
                  <a:lnTo>
                    <a:pt x="683" y="54"/>
                  </a:lnTo>
                  <a:lnTo>
                    <a:pt x="787" y="66"/>
                  </a:lnTo>
                  <a:lnTo>
                    <a:pt x="796" y="77"/>
                  </a:lnTo>
                  <a:lnTo>
                    <a:pt x="786" y="84"/>
                  </a:lnTo>
                  <a:lnTo>
                    <a:pt x="397" y="64"/>
                  </a:lnTo>
                  <a:lnTo>
                    <a:pt x="247" y="52"/>
                  </a:lnTo>
                  <a:lnTo>
                    <a:pt x="129" y="31"/>
                  </a:lnTo>
                  <a:lnTo>
                    <a:pt x="10" y="19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Freeform 41">
              <a:extLst>
                <a:ext uri="{FF2B5EF4-FFF2-40B4-BE49-F238E27FC236}">
                  <a16:creationId xmlns:a16="http://schemas.microsoft.com/office/drawing/2014/main" id="{72193151-1F69-4B58-99E3-123D0E813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5" y="2358"/>
              <a:ext cx="140" cy="26"/>
            </a:xfrm>
            <a:custGeom>
              <a:avLst/>
              <a:gdLst>
                <a:gd name="T0" fmla="*/ 1 w 241"/>
                <a:gd name="T1" fmla="*/ 0 h 47"/>
                <a:gd name="T2" fmla="*/ 1 w 241"/>
                <a:gd name="T3" fmla="*/ 1 h 47"/>
                <a:gd name="T4" fmla="*/ 1 w 241"/>
                <a:gd name="T5" fmla="*/ 1 h 47"/>
                <a:gd name="T6" fmla="*/ 1 w 241"/>
                <a:gd name="T7" fmla="*/ 1 h 47"/>
                <a:gd name="T8" fmla="*/ 1 w 241"/>
                <a:gd name="T9" fmla="*/ 1 h 47"/>
                <a:gd name="T10" fmla="*/ 1 w 241"/>
                <a:gd name="T11" fmla="*/ 1 h 47"/>
                <a:gd name="T12" fmla="*/ 1 w 241"/>
                <a:gd name="T13" fmla="*/ 1 h 47"/>
                <a:gd name="T14" fmla="*/ 0 w 241"/>
                <a:gd name="T15" fmla="*/ 1 h 47"/>
                <a:gd name="T16" fmla="*/ 1 w 241"/>
                <a:gd name="T17" fmla="*/ 0 h 47"/>
                <a:gd name="T18" fmla="*/ 1 w 241"/>
                <a:gd name="T19" fmla="*/ 0 h 47"/>
                <a:gd name="T20" fmla="*/ 1 w 241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1"/>
                <a:gd name="T34" fmla="*/ 0 h 47"/>
                <a:gd name="T35" fmla="*/ 241 w 241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1" h="47">
                  <a:moveTo>
                    <a:pt x="10" y="0"/>
                  </a:moveTo>
                  <a:lnTo>
                    <a:pt x="220" y="5"/>
                  </a:lnTo>
                  <a:lnTo>
                    <a:pt x="241" y="26"/>
                  </a:lnTo>
                  <a:lnTo>
                    <a:pt x="235" y="40"/>
                  </a:lnTo>
                  <a:lnTo>
                    <a:pt x="220" y="47"/>
                  </a:lnTo>
                  <a:lnTo>
                    <a:pt x="113" y="37"/>
                  </a:lnTo>
                  <a:lnTo>
                    <a:pt x="8" y="20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Freeform 42">
              <a:extLst>
                <a:ext uri="{FF2B5EF4-FFF2-40B4-BE49-F238E27FC236}">
                  <a16:creationId xmlns:a16="http://schemas.microsoft.com/office/drawing/2014/main" id="{70C6F3C7-06BE-450C-91E5-98430E82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7" y="2393"/>
              <a:ext cx="142" cy="23"/>
            </a:xfrm>
            <a:custGeom>
              <a:avLst/>
              <a:gdLst>
                <a:gd name="T0" fmla="*/ 1 w 245"/>
                <a:gd name="T1" fmla="*/ 1 h 42"/>
                <a:gd name="T2" fmla="*/ 1 w 245"/>
                <a:gd name="T3" fmla="*/ 1 h 42"/>
                <a:gd name="T4" fmla="*/ 1 w 245"/>
                <a:gd name="T5" fmla="*/ 0 h 42"/>
                <a:gd name="T6" fmla="*/ 1 w 245"/>
                <a:gd name="T7" fmla="*/ 1 h 42"/>
                <a:gd name="T8" fmla="*/ 1 w 245"/>
                <a:gd name="T9" fmla="*/ 1 h 42"/>
                <a:gd name="T10" fmla="*/ 1 w 245"/>
                <a:gd name="T11" fmla="*/ 1 h 42"/>
                <a:gd name="T12" fmla="*/ 1 w 245"/>
                <a:gd name="T13" fmla="*/ 1 h 42"/>
                <a:gd name="T14" fmla="*/ 1 w 245"/>
                <a:gd name="T15" fmla="*/ 1 h 42"/>
                <a:gd name="T16" fmla="*/ 0 w 245"/>
                <a:gd name="T17" fmla="*/ 1 h 42"/>
                <a:gd name="T18" fmla="*/ 1 w 245"/>
                <a:gd name="T19" fmla="*/ 1 h 42"/>
                <a:gd name="T20" fmla="*/ 1 w 245"/>
                <a:gd name="T21" fmla="*/ 1 h 42"/>
                <a:gd name="T22" fmla="*/ 1 w 245"/>
                <a:gd name="T23" fmla="*/ 1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5"/>
                <a:gd name="T37" fmla="*/ 0 h 42"/>
                <a:gd name="T38" fmla="*/ 245 w 245"/>
                <a:gd name="T39" fmla="*/ 42 h 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5" h="42">
                  <a:moveTo>
                    <a:pt x="11" y="13"/>
                  </a:moveTo>
                  <a:lnTo>
                    <a:pt x="116" y="12"/>
                  </a:lnTo>
                  <a:lnTo>
                    <a:pt x="223" y="0"/>
                  </a:lnTo>
                  <a:lnTo>
                    <a:pt x="245" y="20"/>
                  </a:lnTo>
                  <a:lnTo>
                    <a:pt x="241" y="34"/>
                  </a:lnTo>
                  <a:lnTo>
                    <a:pt x="227" y="42"/>
                  </a:lnTo>
                  <a:lnTo>
                    <a:pt x="117" y="42"/>
                  </a:lnTo>
                  <a:lnTo>
                    <a:pt x="8" y="33"/>
                  </a:lnTo>
                  <a:lnTo>
                    <a:pt x="0" y="22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Freeform 43">
              <a:extLst>
                <a:ext uri="{FF2B5EF4-FFF2-40B4-BE49-F238E27FC236}">
                  <a16:creationId xmlns:a16="http://schemas.microsoft.com/office/drawing/2014/main" id="{C6D93E57-EF94-4DE8-BC1A-86D2B73DE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" y="2432"/>
              <a:ext cx="165" cy="28"/>
            </a:xfrm>
            <a:custGeom>
              <a:avLst/>
              <a:gdLst>
                <a:gd name="T0" fmla="*/ 1 w 281"/>
                <a:gd name="T1" fmla="*/ 1 h 49"/>
                <a:gd name="T2" fmla="*/ 1 w 281"/>
                <a:gd name="T3" fmla="*/ 1 h 49"/>
                <a:gd name="T4" fmla="*/ 1 w 281"/>
                <a:gd name="T5" fmla="*/ 0 h 49"/>
                <a:gd name="T6" fmla="*/ 1 w 281"/>
                <a:gd name="T7" fmla="*/ 1 h 49"/>
                <a:gd name="T8" fmla="*/ 1 w 281"/>
                <a:gd name="T9" fmla="*/ 1 h 49"/>
                <a:gd name="T10" fmla="*/ 1 w 281"/>
                <a:gd name="T11" fmla="*/ 1 h 49"/>
                <a:gd name="T12" fmla="*/ 1 w 281"/>
                <a:gd name="T13" fmla="*/ 1 h 49"/>
                <a:gd name="T14" fmla="*/ 1 w 281"/>
                <a:gd name="T15" fmla="*/ 1 h 49"/>
                <a:gd name="T16" fmla="*/ 1 w 281"/>
                <a:gd name="T17" fmla="*/ 1 h 49"/>
                <a:gd name="T18" fmla="*/ 0 w 281"/>
                <a:gd name="T19" fmla="*/ 1 h 49"/>
                <a:gd name="T20" fmla="*/ 1 w 281"/>
                <a:gd name="T21" fmla="*/ 1 h 49"/>
                <a:gd name="T22" fmla="*/ 1 w 281"/>
                <a:gd name="T23" fmla="*/ 1 h 49"/>
                <a:gd name="T24" fmla="*/ 1 w 281"/>
                <a:gd name="T25" fmla="*/ 1 h 49"/>
                <a:gd name="T26" fmla="*/ 1 w 281"/>
                <a:gd name="T27" fmla="*/ 1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1"/>
                <a:gd name="T43" fmla="*/ 0 h 49"/>
                <a:gd name="T44" fmla="*/ 281 w 281"/>
                <a:gd name="T45" fmla="*/ 49 h 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1" h="49">
                  <a:moveTo>
                    <a:pt x="17" y="12"/>
                  </a:moveTo>
                  <a:lnTo>
                    <a:pt x="224" y="9"/>
                  </a:lnTo>
                  <a:lnTo>
                    <a:pt x="269" y="0"/>
                  </a:lnTo>
                  <a:lnTo>
                    <a:pt x="281" y="6"/>
                  </a:lnTo>
                  <a:lnTo>
                    <a:pt x="276" y="18"/>
                  </a:lnTo>
                  <a:lnTo>
                    <a:pt x="254" y="32"/>
                  </a:lnTo>
                  <a:lnTo>
                    <a:pt x="230" y="47"/>
                  </a:lnTo>
                  <a:lnTo>
                    <a:pt x="124" y="49"/>
                  </a:lnTo>
                  <a:lnTo>
                    <a:pt x="17" y="45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Freeform 44">
              <a:extLst>
                <a:ext uri="{FF2B5EF4-FFF2-40B4-BE49-F238E27FC236}">
                  <a16:creationId xmlns:a16="http://schemas.microsoft.com/office/drawing/2014/main" id="{AFFF5B1D-BC4D-407D-A646-DD3F8D367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2" y="1105"/>
              <a:ext cx="873" cy="229"/>
            </a:xfrm>
            <a:custGeom>
              <a:avLst/>
              <a:gdLst>
                <a:gd name="T0" fmla="*/ 1 w 1496"/>
                <a:gd name="T1" fmla="*/ 1 h 408"/>
                <a:gd name="T2" fmla="*/ 1 w 1496"/>
                <a:gd name="T3" fmla="*/ 1 h 408"/>
                <a:gd name="T4" fmla="*/ 1 w 1496"/>
                <a:gd name="T5" fmla="*/ 1 h 408"/>
                <a:gd name="T6" fmla="*/ 1 w 1496"/>
                <a:gd name="T7" fmla="*/ 1 h 408"/>
                <a:gd name="T8" fmla="*/ 1 w 1496"/>
                <a:gd name="T9" fmla="*/ 1 h 408"/>
                <a:gd name="T10" fmla="*/ 1 w 1496"/>
                <a:gd name="T11" fmla="*/ 1 h 408"/>
                <a:gd name="T12" fmla="*/ 1 w 1496"/>
                <a:gd name="T13" fmla="*/ 1 h 408"/>
                <a:gd name="T14" fmla="*/ 1 w 1496"/>
                <a:gd name="T15" fmla="*/ 1 h 408"/>
                <a:gd name="T16" fmla="*/ 1 w 1496"/>
                <a:gd name="T17" fmla="*/ 1 h 408"/>
                <a:gd name="T18" fmla="*/ 1 w 1496"/>
                <a:gd name="T19" fmla="*/ 1 h 408"/>
                <a:gd name="T20" fmla="*/ 1 w 1496"/>
                <a:gd name="T21" fmla="*/ 1 h 408"/>
                <a:gd name="T22" fmla="*/ 1 w 1496"/>
                <a:gd name="T23" fmla="*/ 1 h 408"/>
                <a:gd name="T24" fmla="*/ 1 w 1496"/>
                <a:gd name="T25" fmla="*/ 1 h 408"/>
                <a:gd name="T26" fmla="*/ 1 w 1496"/>
                <a:gd name="T27" fmla="*/ 1 h 408"/>
                <a:gd name="T28" fmla="*/ 1 w 1496"/>
                <a:gd name="T29" fmla="*/ 0 h 408"/>
                <a:gd name="T30" fmla="*/ 1 w 1496"/>
                <a:gd name="T31" fmla="*/ 1 h 408"/>
                <a:gd name="T32" fmla="*/ 1 w 1496"/>
                <a:gd name="T33" fmla="*/ 1 h 408"/>
                <a:gd name="T34" fmla="*/ 1 w 1496"/>
                <a:gd name="T35" fmla="*/ 1 h 408"/>
                <a:gd name="T36" fmla="*/ 1 w 1496"/>
                <a:gd name="T37" fmla="*/ 1 h 408"/>
                <a:gd name="T38" fmla="*/ 1 w 1496"/>
                <a:gd name="T39" fmla="*/ 1 h 408"/>
                <a:gd name="T40" fmla="*/ 1 w 1496"/>
                <a:gd name="T41" fmla="*/ 1 h 408"/>
                <a:gd name="T42" fmla="*/ 1 w 1496"/>
                <a:gd name="T43" fmla="*/ 1 h 408"/>
                <a:gd name="T44" fmla="*/ 1 w 1496"/>
                <a:gd name="T45" fmla="*/ 1 h 408"/>
                <a:gd name="T46" fmla="*/ 1 w 1496"/>
                <a:gd name="T47" fmla="*/ 1 h 408"/>
                <a:gd name="T48" fmla="*/ 1 w 1496"/>
                <a:gd name="T49" fmla="*/ 1 h 408"/>
                <a:gd name="T50" fmla="*/ 1 w 1496"/>
                <a:gd name="T51" fmla="*/ 1 h 408"/>
                <a:gd name="T52" fmla="*/ 1 w 1496"/>
                <a:gd name="T53" fmla="*/ 1 h 408"/>
                <a:gd name="T54" fmla="*/ 1 w 1496"/>
                <a:gd name="T55" fmla="*/ 1 h 408"/>
                <a:gd name="T56" fmla="*/ 1 w 1496"/>
                <a:gd name="T57" fmla="*/ 1 h 408"/>
                <a:gd name="T58" fmla="*/ 1 w 1496"/>
                <a:gd name="T59" fmla="*/ 1 h 408"/>
                <a:gd name="T60" fmla="*/ 0 w 1496"/>
                <a:gd name="T61" fmla="*/ 1 h 408"/>
                <a:gd name="T62" fmla="*/ 1 w 1496"/>
                <a:gd name="T63" fmla="*/ 1 h 408"/>
                <a:gd name="T64" fmla="*/ 1 w 1496"/>
                <a:gd name="T65" fmla="*/ 1 h 4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96"/>
                <a:gd name="T100" fmla="*/ 0 h 408"/>
                <a:gd name="T101" fmla="*/ 1496 w 1496"/>
                <a:gd name="T102" fmla="*/ 408 h 4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96" h="408">
                  <a:moveTo>
                    <a:pt x="3" y="391"/>
                  </a:moveTo>
                  <a:lnTo>
                    <a:pt x="56" y="353"/>
                  </a:lnTo>
                  <a:lnTo>
                    <a:pt x="107" y="320"/>
                  </a:lnTo>
                  <a:lnTo>
                    <a:pt x="205" y="270"/>
                  </a:lnTo>
                  <a:lnTo>
                    <a:pt x="309" y="229"/>
                  </a:lnTo>
                  <a:lnTo>
                    <a:pt x="430" y="194"/>
                  </a:lnTo>
                  <a:lnTo>
                    <a:pt x="512" y="171"/>
                  </a:lnTo>
                  <a:lnTo>
                    <a:pt x="582" y="147"/>
                  </a:lnTo>
                  <a:lnTo>
                    <a:pt x="654" y="125"/>
                  </a:lnTo>
                  <a:lnTo>
                    <a:pt x="736" y="107"/>
                  </a:lnTo>
                  <a:lnTo>
                    <a:pt x="853" y="78"/>
                  </a:lnTo>
                  <a:lnTo>
                    <a:pt x="973" y="44"/>
                  </a:lnTo>
                  <a:lnTo>
                    <a:pt x="1107" y="18"/>
                  </a:lnTo>
                  <a:lnTo>
                    <a:pt x="1226" y="5"/>
                  </a:lnTo>
                  <a:lnTo>
                    <a:pt x="1485" y="0"/>
                  </a:lnTo>
                  <a:lnTo>
                    <a:pt x="1496" y="11"/>
                  </a:lnTo>
                  <a:lnTo>
                    <a:pt x="1485" y="21"/>
                  </a:lnTo>
                  <a:lnTo>
                    <a:pt x="1233" y="41"/>
                  </a:lnTo>
                  <a:lnTo>
                    <a:pt x="1116" y="65"/>
                  </a:lnTo>
                  <a:lnTo>
                    <a:pt x="984" y="97"/>
                  </a:lnTo>
                  <a:lnTo>
                    <a:pt x="865" y="129"/>
                  </a:lnTo>
                  <a:lnTo>
                    <a:pt x="745" y="156"/>
                  </a:lnTo>
                  <a:lnTo>
                    <a:pt x="594" y="197"/>
                  </a:lnTo>
                  <a:lnTo>
                    <a:pt x="524" y="219"/>
                  </a:lnTo>
                  <a:lnTo>
                    <a:pt x="442" y="242"/>
                  </a:lnTo>
                  <a:lnTo>
                    <a:pt x="322" y="272"/>
                  </a:lnTo>
                  <a:lnTo>
                    <a:pt x="218" y="302"/>
                  </a:lnTo>
                  <a:lnTo>
                    <a:pt x="117" y="344"/>
                  </a:lnTo>
                  <a:lnTo>
                    <a:pt x="68" y="372"/>
                  </a:lnTo>
                  <a:lnTo>
                    <a:pt x="15" y="408"/>
                  </a:lnTo>
                  <a:lnTo>
                    <a:pt x="0" y="405"/>
                  </a:lnTo>
                  <a:lnTo>
                    <a:pt x="3" y="3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Freeform 45">
              <a:extLst>
                <a:ext uri="{FF2B5EF4-FFF2-40B4-BE49-F238E27FC236}">
                  <a16:creationId xmlns:a16="http://schemas.microsoft.com/office/drawing/2014/main" id="{53E7FE62-3AA9-4D2F-B0FC-3F7FC58B3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" y="1123"/>
              <a:ext cx="90" cy="130"/>
            </a:xfrm>
            <a:custGeom>
              <a:avLst/>
              <a:gdLst>
                <a:gd name="T0" fmla="*/ 1 w 153"/>
                <a:gd name="T1" fmla="*/ 0 h 231"/>
                <a:gd name="T2" fmla="*/ 1 w 153"/>
                <a:gd name="T3" fmla="*/ 1 h 231"/>
                <a:gd name="T4" fmla="*/ 1 w 153"/>
                <a:gd name="T5" fmla="*/ 1 h 231"/>
                <a:gd name="T6" fmla="*/ 1 w 153"/>
                <a:gd name="T7" fmla="*/ 1 h 231"/>
                <a:gd name="T8" fmla="*/ 1 w 153"/>
                <a:gd name="T9" fmla="*/ 1 h 231"/>
                <a:gd name="T10" fmla="*/ 1 w 153"/>
                <a:gd name="T11" fmla="*/ 1 h 231"/>
                <a:gd name="T12" fmla="*/ 1 w 153"/>
                <a:gd name="T13" fmla="*/ 1 h 231"/>
                <a:gd name="T14" fmla="*/ 1 w 153"/>
                <a:gd name="T15" fmla="*/ 1 h 231"/>
                <a:gd name="T16" fmla="*/ 1 w 153"/>
                <a:gd name="T17" fmla="*/ 1 h 231"/>
                <a:gd name="T18" fmla="*/ 1 w 153"/>
                <a:gd name="T19" fmla="*/ 1 h 231"/>
                <a:gd name="T20" fmla="*/ 1 w 153"/>
                <a:gd name="T21" fmla="*/ 1 h 231"/>
                <a:gd name="T22" fmla="*/ 1 w 153"/>
                <a:gd name="T23" fmla="*/ 1 h 231"/>
                <a:gd name="T24" fmla="*/ 1 w 153"/>
                <a:gd name="T25" fmla="*/ 1 h 231"/>
                <a:gd name="T26" fmla="*/ 0 w 153"/>
                <a:gd name="T27" fmla="*/ 1 h 231"/>
                <a:gd name="T28" fmla="*/ 1 w 153"/>
                <a:gd name="T29" fmla="*/ 0 h 231"/>
                <a:gd name="T30" fmla="*/ 1 w 153"/>
                <a:gd name="T31" fmla="*/ 0 h 231"/>
                <a:gd name="T32" fmla="*/ 1 w 153"/>
                <a:gd name="T33" fmla="*/ 0 h 231"/>
                <a:gd name="T34" fmla="*/ 1 w 153"/>
                <a:gd name="T35" fmla="*/ 0 h 2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3"/>
                <a:gd name="T55" fmla="*/ 0 h 231"/>
                <a:gd name="T56" fmla="*/ 153 w 153"/>
                <a:gd name="T57" fmla="*/ 231 h 2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3" h="231">
                  <a:moveTo>
                    <a:pt x="16" y="0"/>
                  </a:moveTo>
                  <a:lnTo>
                    <a:pt x="62" y="47"/>
                  </a:lnTo>
                  <a:lnTo>
                    <a:pt x="98" y="91"/>
                  </a:lnTo>
                  <a:lnTo>
                    <a:pt x="153" y="199"/>
                  </a:lnTo>
                  <a:lnTo>
                    <a:pt x="152" y="220"/>
                  </a:lnTo>
                  <a:lnTo>
                    <a:pt x="138" y="231"/>
                  </a:lnTo>
                  <a:lnTo>
                    <a:pt x="118" y="231"/>
                  </a:lnTo>
                  <a:lnTo>
                    <a:pt x="105" y="216"/>
                  </a:lnTo>
                  <a:lnTo>
                    <a:pt x="84" y="159"/>
                  </a:lnTo>
                  <a:lnTo>
                    <a:pt x="66" y="108"/>
                  </a:lnTo>
                  <a:lnTo>
                    <a:pt x="40" y="61"/>
                  </a:lnTo>
                  <a:lnTo>
                    <a:pt x="23" y="37"/>
                  </a:lnTo>
                  <a:lnTo>
                    <a:pt x="2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Freeform 46">
              <a:extLst>
                <a:ext uri="{FF2B5EF4-FFF2-40B4-BE49-F238E27FC236}">
                  <a16:creationId xmlns:a16="http://schemas.microsoft.com/office/drawing/2014/main" id="{E7B7AC90-5167-4135-A349-82C5FC4B2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6" y="1234"/>
              <a:ext cx="152" cy="761"/>
            </a:xfrm>
            <a:custGeom>
              <a:avLst/>
              <a:gdLst>
                <a:gd name="T0" fmla="*/ 1 w 259"/>
                <a:gd name="T1" fmla="*/ 1 h 1357"/>
                <a:gd name="T2" fmla="*/ 1 w 259"/>
                <a:gd name="T3" fmla="*/ 1 h 1357"/>
                <a:gd name="T4" fmla="*/ 1 w 259"/>
                <a:gd name="T5" fmla="*/ 1 h 1357"/>
                <a:gd name="T6" fmla="*/ 1 w 259"/>
                <a:gd name="T7" fmla="*/ 1 h 1357"/>
                <a:gd name="T8" fmla="*/ 1 w 259"/>
                <a:gd name="T9" fmla="*/ 1 h 1357"/>
                <a:gd name="T10" fmla="*/ 1 w 259"/>
                <a:gd name="T11" fmla="*/ 1 h 1357"/>
                <a:gd name="T12" fmla="*/ 1 w 259"/>
                <a:gd name="T13" fmla="*/ 1 h 1357"/>
                <a:gd name="T14" fmla="*/ 1 w 259"/>
                <a:gd name="T15" fmla="*/ 1 h 1357"/>
                <a:gd name="T16" fmla="*/ 1 w 259"/>
                <a:gd name="T17" fmla="*/ 1 h 1357"/>
                <a:gd name="T18" fmla="*/ 1 w 259"/>
                <a:gd name="T19" fmla="*/ 1 h 1357"/>
                <a:gd name="T20" fmla="*/ 1 w 259"/>
                <a:gd name="T21" fmla="*/ 1 h 1357"/>
                <a:gd name="T22" fmla="*/ 0 w 259"/>
                <a:gd name="T23" fmla="*/ 1 h 1357"/>
                <a:gd name="T24" fmla="*/ 1 w 259"/>
                <a:gd name="T25" fmla="*/ 1 h 1357"/>
                <a:gd name="T26" fmla="*/ 1 w 259"/>
                <a:gd name="T27" fmla="*/ 1 h 1357"/>
                <a:gd name="T28" fmla="*/ 1 w 259"/>
                <a:gd name="T29" fmla="*/ 1 h 1357"/>
                <a:gd name="T30" fmla="*/ 1 w 259"/>
                <a:gd name="T31" fmla="*/ 1 h 1357"/>
                <a:gd name="T32" fmla="*/ 1 w 259"/>
                <a:gd name="T33" fmla="*/ 1 h 1357"/>
                <a:gd name="T34" fmla="*/ 1 w 259"/>
                <a:gd name="T35" fmla="*/ 1 h 1357"/>
                <a:gd name="T36" fmla="*/ 1 w 259"/>
                <a:gd name="T37" fmla="*/ 1 h 1357"/>
                <a:gd name="T38" fmla="*/ 1 w 259"/>
                <a:gd name="T39" fmla="*/ 1 h 1357"/>
                <a:gd name="T40" fmla="*/ 1 w 259"/>
                <a:gd name="T41" fmla="*/ 1 h 1357"/>
                <a:gd name="T42" fmla="*/ 1 w 259"/>
                <a:gd name="T43" fmla="*/ 1 h 1357"/>
                <a:gd name="T44" fmla="*/ 1 w 259"/>
                <a:gd name="T45" fmla="*/ 0 h 1357"/>
                <a:gd name="T46" fmla="*/ 1 w 259"/>
                <a:gd name="T47" fmla="*/ 1 h 1357"/>
                <a:gd name="T48" fmla="*/ 1 w 259"/>
                <a:gd name="T49" fmla="*/ 1 h 1357"/>
                <a:gd name="T50" fmla="*/ 1 w 259"/>
                <a:gd name="T51" fmla="*/ 1 h 13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1357"/>
                <a:gd name="T80" fmla="*/ 259 w 259"/>
                <a:gd name="T81" fmla="*/ 1357 h 13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1357">
                  <a:moveTo>
                    <a:pt x="259" y="24"/>
                  </a:moveTo>
                  <a:lnTo>
                    <a:pt x="219" y="337"/>
                  </a:lnTo>
                  <a:lnTo>
                    <a:pt x="200" y="436"/>
                  </a:lnTo>
                  <a:lnTo>
                    <a:pt x="181" y="533"/>
                  </a:lnTo>
                  <a:lnTo>
                    <a:pt x="164" y="614"/>
                  </a:lnTo>
                  <a:lnTo>
                    <a:pt x="150" y="687"/>
                  </a:lnTo>
                  <a:lnTo>
                    <a:pt x="122" y="821"/>
                  </a:lnTo>
                  <a:lnTo>
                    <a:pt x="81" y="1112"/>
                  </a:lnTo>
                  <a:lnTo>
                    <a:pt x="51" y="1332"/>
                  </a:lnTo>
                  <a:lnTo>
                    <a:pt x="42" y="1352"/>
                  </a:lnTo>
                  <a:lnTo>
                    <a:pt x="23" y="1357"/>
                  </a:lnTo>
                  <a:lnTo>
                    <a:pt x="0" y="1331"/>
                  </a:lnTo>
                  <a:lnTo>
                    <a:pt x="13" y="1219"/>
                  </a:lnTo>
                  <a:lnTo>
                    <a:pt x="31" y="1107"/>
                  </a:lnTo>
                  <a:lnTo>
                    <a:pt x="51" y="951"/>
                  </a:lnTo>
                  <a:lnTo>
                    <a:pt x="76" y="814"/>
                  </a:lnTo>
                  <a:lnTo>
                    <a:pt x="105" y="679"/>
                  </a:lnTo>
                  <a:lnTo>
                    <a:pt x="121" y="606"/>
                  </a:lnTo>
                  <a:lnTo>
                    <a:pt x="138" y="525"/>
                  </a:lnTo>
                  <a:lnTo>
                    <a:pt x="178" y="330"/>
                  </a:lnTo>
                  <a:lnTo>
                    <a:pt x="216" y="16"/>
                  </a:lnTo>
                  <a:lnTo>
                    <a:pt x="225" y="2"/>
                  </a:lnTo>
                  <a:lnTo>
                    <a:pt x="241" y="0"/>
                  </a:lnTo>
                  <a:lnTo>
                    <a:pt x="25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Freeform 47">
              <a:extLst>
                <a:ext uri="{FF2B5EF4-FFF2-40B4-BE49-F238E27FC236}">
                  <a16:creationId xmlns:a16="http://schemas.microsoft.com/office/drawing/2014/main" id="{4DE8B187-5BE4-4665-B136-6623CAA4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" y="1174"/>
              <a:ext cx="97" cy="689"/>
            </a:xfrm>
            <a:custGeom>
              <a:avLst/>
              <a:gdLst>
                <a:gd name="T0" fmla="*/ 1 w 167"/>
                <a:gd name="T1" fmla="*/ 1 h 1230"/>
                <a:gd name="T2" fmla="*/ 1 w 167"/>
                <a:gd name="T3" fmla="*/ 1 h 1230"/>
                <a:gd name="T4" fmla="*/ 1 w 167"/>
                <a:gd name="T5" fmla="*/ 1 h 1230"/>
                <a:gd name="T6" fmla="*/ 1 w 167"/>
                <a:gd name="T7" fmla="*/ 1 h 1230"/>
                <a:gd name="T8" fmla="*/ 1 w 167"/>
                <a:gd name="T9" fmla="*/ 1 h 1230"/>
                <a:gd name="T10" fmla="*/ 1 w 167"/>
                <a:gd name="T11" fmla="*/ 1 h 1230"/>
                <a:gd name="T12" fmla="*/ 1 w 167"/>
                <a:gd name="T13" fmla="*/ 1 h 1230"/>
                <a:gd name="T14" fmla="*/ 1 w 167"/>
                <a:gd name="T15" fmla="*/ 1 h 1230"/>
                <a:gd name="T16" fmla="*/ 1 w 167"/>
                <a:gd name="T17" fmla="*/ 1 h 1230"/>
                <a:gd name="T18" fmla="*/ 1 w 167"/>
                <a:gd name="T19" fmla="*/ 1 h 1230"/>
                <a:gd name="T20" fmla="*/ 1 w 167"/>
                <a:gd name="T21" fmla="*/ 1 h 1230"/>
                <a:gd name="T22" fmla="*/ 0 w 167"/>
                <a:gd name="T23" fmla="*/ 1 h 1230"/>
                <a:gd name="T24" fmla="*/ 1 w 167"/>
                <a:gd name="T25" fmla="*/ 1 h 1230"/>
                <a:gd name="T26" fmla="*/ 1 w 167"/>
                <a:gd name="T27" fmla="*/ 1 h 1230"/>
                <a:gd name="T28" fmla="*/ 1 w 167"/>
                <a:gd name="T29" fmla="*/ 1 h 1230"/>
                <a:gd name="T30" fmla="*/ 1 w 167"/>
                <a:gd name="T31" fmla="*/ 1 h 1230"/>
                <a:gd name="T32" fmla="*/ 1 w 167"/>
                <a:gd name="T33" fmla="*/ 1 h 1230"/>
                <a:gd name="T34" fmla="*/ 1 w 167"/>
                <a:gd name="T35" fmla="*/ 1 h 1230"/>
                <a:gd name="T36" fmla="*/ 1 w 167"/>
                <a:gd name="T37" fmla="*/ 1 h 1230"/>
                <a:gd name="T38" fmla="*/ 1 w 167"/>
                <a:gd name="T39" fmla="*/ 0 h 1230"/>
                <a:gd name="T40" fmla="*/ 1 w 167"/>
                <a:gd name="T41" fmla="*/ 1 h 1230"/>
                <a:gd name="T42" fmla="*/ 1 w 167"/>
                <a:gd name="T43" fmla="*/ 1 h 1230"/>
                <a:gd name="T44" fmla="*/ 1 w 167"/>
                <a:gd name="T45" fmla="*/ 1 h 12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1230"/>
                <a:gd name="T71" fmla="*/ 167 w 167"/>
                <a:gd name="T72" fmla="*/ 1230 h 12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1230">
                  <a:moveTo>
                    <a:pt x="167" y="17"/>
                  </a:moveTo>
                  <a:lnTo>
                    <a:pt x="166" y="169"/>
                  </a:lnTo>
                  <a:lnTo>
                    <a:pt x="159" y="228"/>
                  </a:lnTo>
                  <a:lnTo>
                    <a:pt x="149" y="417"/>
                  </a:lnTo>
                  <a:lnTo>
                    <a:pt x="140" y="605"/>
                  </a:lnTo>
                  <a:lnTo>
                    <a:pt x="116" y="767"/>
                  </a:lnTo>
                  <a:lnTo>
                    <a:pt x="89" y="929"/>
                  </a:lnTo>
                  <a:lnTo>
                    <a:pt x="72" y="1008"/>
                  </a:lnTo>
                  <a:lnTo>
                    <a:pt x="54" y="1075"/>
                  </a:lnTo>
                  <a:lnTo>
                    <a:pt x="20" y="1221"/>
                  </a:lnTo>
                  <a:lnTo>
                    <a:pt x="8" y="1230"/>
                  </a:lnTo>
                  <a:lnTo>
                    <a:pt x="0" y="1217"/>
                  </a:lnTo>
                  <a:lnTo>
                    <a:pt x="37" y="920"/>
                  </a:lnTo>
                  <a:lnTo>
                    <a:pt x="88" y="602"/>
                  </a:lnTo>
                  <a:lnTo>
                    <a:pt x="101" y="414"/>
                  </a:lnTo>
                  <a:lnTo>
                    <a:pt x="112" y="225"/>
                  </a:lnTo>
                  <a:lnTo>
                    <a:pt x="116" y="169"/>
                  </a:lnTo>
                  <a:lnTo>
                    <a:pt x="133" y="18"/>
                  </a:lnTo>
                  <a:lnTo>
                    <a:pt x="137" y="5"/>
                  </a:lnTo>
                  <a:lnTo>
                    <a:pt x="149" y="0"/>
                  </a:lnTo>
                  <a:lnTo>
                    <a:pt x="16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Freeform 48">
              <a:extLst>
                <a:ext uri="{FF2B5EF4-FFF2-40B4-BE49-F238E27FC236}">
                  <a16:creationId xmlns:a16="http://schemas.microsoft.com/office/drawing/2014/main" id="{BA04C864-0AFB-4040-9BC6-88D110770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1353"/>
              <a:ext cx="169" cy="641"/>
            </a:xfrm>
            <a:custGeom>
              <a:avLst/>
              <a:gdLst>
                <a:gd name="T0" fmla="*/ 1 w 288"/>
                <a:gd name="T1" fmla="*/ 1 h 1146"/>
                <a:gd name="T2" fmla="*/ 1 w 288"/>
                <a:gd name="T3" fmla="*/ 1 h 1146"/>
                <a:gd name="T4" fmla="*/ 1 w 288"/>
                <a:gd name="T5" fmla="*/ 1 h 1146"/>
                <a:gd name="T6" fmla="*/ 1 w 288"/>
                <a:gd name="T7" fmla="*/ 1 h 1146"/>
                <a:gd name="T8" fmla="*/ 1 w 288"/>
                <a:gd name="T9" fmla="*/ 1 h 1146"/>
                <a:gd name="T10" fmla="*/ 1 w 288"/>
                <a:gd name="T11" fmla="*/ 1 h 1146"/>
                <a:gd name="T12" fmla="*/ 1 w 288"/>
                <a:gd name="T13" fmla="*/ 1 h 1146"/>
                <a:gd name="T14" fmla="*/ 1 w 288"/>
                <a:gd name="T15" fmla="*/ 1 h 1146"/>
                <a:gd name="T16" fmla="*/ 1 w 288"/>
                <a:gd name="T17" fmla="*/ 1 h 1146"/>
                <a:gd name="T18" fmla="*/ 1 w 288"/>
                <a:gd name="T19" fmla="*/ 1 h 1146"/>
                <a:gd name="T20" fmla="*/ 1 w 288"/>
                <a:gd name="T21" fmla="*/ 1 h 1146"/>
                <a:gd name="T22" fmla="*/ 1 w 288"/>
                <a:gd name="T23" fmla="*/ 1 h 1146"/>
                <a:gd name="T24" fmla="*/ 1 w 288"/>
                <a:gd name="T25" fmla="*/ 1 h 1146"/>
                <a:gd name="T26" fmla="*/ 1 w 288"/>
                <a:gd name="T27" fmla="*/ 1 h 1146"/>
                <a:gd name="T28" fmla="*/ 1 w 288"/>
                <a:gd name="T29" fmla="*/ 1 h 1146"/>
                <a:gd name="T30" fmla="*/ 1 w 288"/>
                <a:gd name="T31" fmla="*/ 1 h 1146"/>
                <a:gd name="T32" fmla="*/ 1 w 288"/>
                <a:gd name="T33" fmla="*/ 1 h 1146"/>
                <a:gd name="T34" fmla="*/ 1 w 288"/>
                <a:gd name="T35" fmla="*/ 1 h 1146"/>
                <a:gd name="T36" fmla="*/ 1 w 288"/>
                <a:gd name="T37" fmla="*/ 1 h 1146"/>
                <a:gd name="T38" fmla="*/ 1 w 288"/>
                <a:gd name="T39" fmla="*/ 1 h 1146"/>
                <a:gd name="T40" fmla="*/ 1 w 288"/>
                <a:gd name="T41" fmla="*/ 1 h 1146"/>
                <a:gd name="T42" fmla="*/ 1 w 288"/>
                <a:gd name="T43" fmla="*/ 1 h 1146"/>
                <a:gd name="T44" fmla="*/ 0 w 288"/>
                <a:gd name="T45" fmla="*/ 1 h 1146"/>
                <a:gd name="T46" fmla="*/ 1 w 288"/>
                <a:gd name="T47" fmla="*/ 0 h 1146"/>
                <a:gd name="T48" fmla="*/ 1 w 288"/>
                <a:gd name="T49" fmla="*/ 1 h 1146"/>
                <a:gd name="T50" fmla="*/ 1 w 288"/>
                <a:gd name="T51" fmla="*/ 1 h 1146"/>
                <a:gd name="T52" fmla="*/ 1 w 288"/>
                <a:gd name="T53" fmla="*/ 1 h 11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88"/>
                <a:gd name="T82" fmla="*/ 0 h 1146"/>
                <a:gd name="T83" fmla="*/ 288 w 288"/>
                <a:gd name="T84" fmla="*/ 1146 h 11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88" h="1146">
                  <a:moveTo>
                    <a:pt x="21" y="10"/>
                  </a:moveTo>
                  <a:lnTo>
                    <a:pt x="38" y="160"/>
                  </a:lnTo>
                  <a:lnTo>
                    <a:pt x="51" y="227"/>
                  </a:lnTo>
                  <a:lnTo>
                    <a:pt x="66" y="291"/>
                  </a:lnTo>
                  <a:lnTo>
                    <a:pt x="86" y="354"/>
                  </a:lnTo>
                  <a:lnTo>
                    <a:pt x="107" y="421"/>
                  </a:lnTo>
                  <a:lnTo>
                    <a:pt x="129" y="490"/>
                  </a:lnTo>
                  <a:lnTo>
                    <a:pt x="154" y="565"/>
                  </a:lnTo>
                  <a:lnTo>
                    <a:pt x="228" y="878"/>
                  </a:lnTo>
                  <a:lnTo>
                    <a:pt x="285" y="1107"/>
                  </a:lnTo>
                  <a:lnTo>
                    <a:pt x="288" y="1122"/>
                  </a:lnTo>
                  <a:lnTo>
                    <a:pt x="279" y="1146"/>
                  </a:lnTo>
                  <a:lnTo>
                    <a:pt x="256" y="1138"/>
                  </a:lnTo>
                  <a:lnTo>
                    <a:pt x="242" y="1120"/>
                  </a:lnTo>
                  <a:lnTo>
                    <a:pt x="232" y="1057"/>
                  </a:lnTo>
                  <a:lnTo>
                    <a:pt x="219" y="1003"/>
                  </a:lnTo>
                  <a:lnTo>
                    <a:pt x="204" y="949"/>
                  </a:lnTo>
                  <a:lnTo>
                    <a:pt x="186" y="889"/>
                  </a:lnTo>
                  <a:lnTo>
                    <a:pt x="122" y="576"/>
                  </a:lnTo>
                  <a:lnTo>
                    <a:pt x="98" y="499"/>
                  </a:lnTo>
                  <a:lnTo>
                    <a:pt x="77" y="427"/>
                  </a:lnTo>
                  <a:lnTo>
                    <a:pt x="42" y="297"/>
                  </a:lnTo>
                  <a:lnTo>
                    <a:pt x="0" y="11"/>
                  </a:lnTo>
                  <a:lnTo>
                    <a:pt x="9" y="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Freeform 49">
              <a:extLst>
                <a:ext uri="{FF2B5EF4-FFF2-40B4-BE49-F238E27FC236}">
                  <a16:creationId xmlns:a16="http://schemas.microsoft.com/office/drawing/2014/main" id="{B147B648-BF34-4F44-BE88-F8BB4AAB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" y="1999"/>
              <a:ext cx="550" cy="33"/>
            </a:xfrm>
            <a:custGeom>
              <a:avLst/>
              <a:gdLst>
                <a:gd name="T0" fmla="*/ 1 w 941"/>
                <a:gd name="T1" fmla="*/ 1 h 60"/>
                <a:gd name="T2" fmla="*/ 1 w 941"/>
                <a:gd name="T3" fmla="*/ 1 h 60"/>
                <a:gd name="T4" fmla="*/ 1 w 941"/>
                <a:gd name="T5" fmla="*/ 0 h 60"/>
                <a:gd name="T6" fmla="*/ 1 w 941"/>
                <a:gd name="T7" fmla="*/ 1 h 60"/>
                <a:gd name="T8" fmla="*/ 1 w 941"/>
                <a:gd name="T9" fmla="*/ 1 h 60"/>
                <a:gd name="T10" fmla="*/ 1 w 941"/>
                <a:gd name="T11" fmla="*/ 1 h 60"/>
                <a:gd name="T12" fmla="*/ 1 w 941"/>
                <a:gd name="T13" fmla="*/ 1 h 60"/>
                <a:gd name="T14" fmla="*/ 1 w 941"/>
                <a:gd name="T15" fmla="*/ 1 h 60"/>
                <a:gd name="T16" fmla="*/ 1 w 941"/>
                <a:gd name="T17" fmla="*/ 1 h 60"/>
                <a:gd name="T18" fmla="*/ 1 w 941"/>
                <a:gd name="T19" fmla="*/ 1 h 60"/>
                <a:gd name="T20" fmla="*/ 1 w 941"/>
                <a:gd name="T21" fmla="*/ 1 h 60"/>
                <a:gd name="T22" fmla="*/ 1 w 941"/>
                <a:gd name="T23" fmla="*/ 1 h 60"/>
                <a:gd name="T24" fmla="*/ 0 w 941"/>
                <a:gd name="T25" fmla="*/ 1 h 60"/>
                <a:gd name="T26" fmla="*/ 1 w 941"/>
                <a:gd name="T27" fmla="*/ 1 h 60"/>
                <a:gd name="T28" fmla="*/ 1 w 941"/>
                <a:gd name="T29" fmla="*/ 1 h 60"/>
                <a:gd name="T30" fmla="*/ 1 w 941"/>
                <a:gd name="T31" fmla="*/ 1 h 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1"/>
                <a:gd name="T49" fmla="*/ 0 h 60"/>
                <a:gd name="T50" fmla="*/ 941 w 941"/>
                <a:gd name="T51" fmla="*/ 60 h 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1" h="60">
                  <a:moveTo>
                    <a:pt x="12" y="7"/>
                  </a:moveTo>
                  <a:lnTo>
                    <a:pt x="136" y="11"/>
                  </a:lnTo>
                  <a:lnTo>
                    <a:pt x="261" y="0"/>
                  </a:lnTo>
                  <a:lnTo>
                    <a:pt x="915" y="8"/>
                  </a:lnTo>
                  <a:lnTo>
                    <a:pt x="935" y="16"/>
                  </a:lnTo>
                  <a:lnTo>
                    <a:pt x="941" y="34"/>
                  </a:lnTo>
                  <a:lnTo>
                    <a:pt x="935" y="52"/>
                  </a:lnTo>
                  <a:lnTo>
                    <a:pt x="915" y="60"/>
                  </a:lnTo>
                  <a:lnTo>
                    <a:pt x="589" y="52"/>
                  </a:lnTo>
                  <a:lnTo>
                    <a:pt x="261" y="44"/>
                  </a:lnTo>
                  <a:lnTo>
                    <a:pt x="133" y="43"/>
                  </a:lnTo>
                  <a:lnTo>
                    <a:pt x="8" y="28"/>
                  </a:lnTo>
                  <a:lnTo>
                    <a:pt x="0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50">
              <a:extLst>
                <a:ext uri="{FF2B5EF4-FFF2-40B4-BE49-F238E27FC236}">
                  <a16:creationId xmlns:a16="http://schemas.microsoft.com/office/drawing/2014/main" id="{678183EE-E85A-4AC4-9A5E-E8570147A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" y="2000"/>
              <a:ext cx="105" cy="36"/>
            </a:xfrm>
            <a:custGeom>
              <a:avLst/>
              <a:gdLst>
                <a:gd name="T0" fmla="*/ 1 w 178"/>
                <a:gd name="T1" fmla="*/ 1 h 65"/>
                <a:gd name="T2" fmla="*/ 1 w 178"/>
                <a:gd name="T3" fmla="*/ 1 h 65"/>
                <a:gd name="T4" fmla="*/ 1 w 178"/>
                <a:gd name="T5" fmla="*/ 0 h 65"/>
                <a:gd name="T6" fmla="*/ 1 w 178"/>
                <a:gd name="T7" fmla="*/ 1 h 65"/>
                <a:gd name="T8" fmla="*/ 1 w 178"/>
                <a:gd name="T9" fmla="*/ 1 h 65"/>
                <a:gd name="T10" fmla="*/ 1 w 178"/>
                <a:gd name="T11" fmla="*/ 1 h 65"/>
                <a:gd name="T12" fmla="*/ 1 w 178"/>
                <a:gd name="T13" fmla="*/ 1 h 65"/>
                <a:gd name="T14" fmla="*/ 1 w 178"/>
                <a:gd name="T15" fmla="*/ 1 h 65"/>
                <a:gd name="T16" fmla="*/ 0 w 178"/>
                <a:gd name="T17" fmla="*/ 1 h 65"/>
                <a:gd name="T18" fmla="*/ 1 w 178"/>
                <a:gd name="T19" fmla="*/ 1 h 65"/>
                <a:gd name="T20" fmla="*/ 1 w 178"/>
                <a:gd name="T21" fmla="*/ 1 h 65"/>
                <a:gd name="T22" fmla="*/ 1 w 178"/>
                <a:gd name="T23" fmla="*/ 1 h 65"/>
                <a:gd name="T24" fmla="*/ 1 w 178"/>
                <a:gd name="T25" fmla="*/ 1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8"/>
                <a:gd name="T40" fmla="*/ 0 h 65"/>
                <a:gd name="T41" fmla="*/ 178 w 178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8" h="65">
                  <a:moveTo>
                    <a:pt x="18" y="27"/>
                  </a:moveTo>
                  <a:lnTo>
                    <a:pt x="70" y="17"/>
                  </a:lnTo>
                  <a:lnTo>
                    <a:pt x="165" y="0"/>
                  </a:lnTo>
                  <a:lnTo>
                    <a:pt x="178" y="5"/>
                  </a:lnTo>
                  <a:lnTo>
                    <a:pt x="172" y="19"/>
                  </a:lnTo>
                  <a:lnTo>
                    <a:pt x="126" y="40"/>
                  </a:lnTo>
                  <a:lnTo>
                    <a:pt x="82" y="62"/>
                  </a:lnTo>
                  <a:lnTo>
                    <a:pt x="18" y="65"/>
                  </a:lnTo>
                  <a:lnTo>
                    <a:pt x="0" y="47"/>
                  </a:lnTo>
                  <a:lnTo>
                    <a:pt x="4" y="34"/>
                  </a:lnTo>
                  <a:lnTo>
                    <a:pt x="1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51">
              <a:extLst>
                <a:ext uri="{FF2B5EF4-FFF2-40B4-BE49-F238E27FC236}">
                  <a16:creationId xmlns:a16="http://schemas.microsoft.com/office/drawing/2014/main" id="{C44D3C78-0460-4BFB-9ED8-3D2115CE6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" y="2006"/>
              <a:ext cx="83" cy="109"/>
            </a:xfrm>
            <a:custGeom>
              <a:avLst/>
              <a:gdLst>
                <a:gd name="T0" fmla="*/ 1 w 143"/>
                <a:gd name="T1" fmla="*/ 1 h 194"/>
                <a:gd name="T2" fmla="*/ 1 w 143"/>
                <a:gd name="T3" fmla="*/ 1 h 194"/>
                <a:gd name="T4" fmla="*/ 1 w 143"/>
                <a:gd name="T5" fmla="*/ 1 h 194"/>
                <a:gd name="T6" fmla="*/ 1 w 143"/>
                <a:gd name="T7" fmla="*/ 1 h 194"/>
                <a:gd name="T8" fmla="*/ 1 w 143"/>
                <a:gd name="T9" fmla="*/ 1 h 194"/>
                <a:gd name="T10" fmla="*/ 1 w 143"/>
                <a:gd name="T11" fmla="*/ 1 h 194"/>
                <a:gd name="T12" fmla="*/ 1 w 143"/>
                <a:gd name="T13" fmla="*/ 1 h 194"/>
                <a:gd name="T14" fmla="*/ 0 w 143"/>
                <a:gd name="T15" fmla="*/ 1 h 194"/>
                <a:gd name="T16" fmla="*/ 1 w 143"/>
                <a:gd name="T17" fmla="*/ 1 h 194"/>
                <a:gd name="T18" fmla="*/ 1 w 143"/>
                <a:gd name="T19" fmla="*/ 1 h 194"/>
                <a:gd name="T20" fmla="*/ 1 w 143"/>
                <a:gd name="T21" fmla="*/ 1 h 194"/>
                <a:gd name="T22" fmla="*/ 1 w 143"/>
                <a:gd name="T23" fmla="*/ 1 h 194"/>
                <a:gd name="T24" fmla="*/ 1 w 143"/>
                <a:gd name="T25" fmla="*/ 1 h 194"/>
                <a:gd name="T26" fmla="*/ 1 w 143"/>
                <a:gd name="T27" fmla="*/ 0 h 194"/>
                <a:gd name="T28" fmla="*/ 1 w 143"/>
                <a:gd name="T29" fmla="*/ 1 h 194"/>
                <a:gd name="T30" fmla="*/ 1 w 143"/>
                <a:gd name="T31" fmla="*/ 1 h 194"/>
                <a:gd name="T32" fmla="*/ 1 w 143"/>
                <a:gd name="T33" fmla="*/ 1 h 1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194"/>
                <a:gd name="T53" fmla="*/ 143 w 143"/>
                <a:gd name="T54" fmla="*/ 194 h 1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194">
                  <a:moveTo>
                    <a:pt x="116" y="13"/>
                  </a:moveTo>
                  <a:lnTo>
                    <a:pt x="143" y="67"/>
                  </a:lnTo>
                  <a:lnTo>
                    <a:pt x="142" y="84"/>
                  </a:lnTo>
                  <a:lnTo>
                    <a:pt x="120" y="126"/>
                  </a:lnTo>
                  <a:lnTo>
                    <a:pt x="91" y="155"/>
                  </a:lnTo>
                  <a:lnTo>
                    <a:pt x="55" y="175"/>
                  </a:lnTo>
                  <a:lnTo>
                    <a:pt x="15" y="194"/>
                  </a:lnTo>
                  <a:lnTo>
                    <a:pt x="0" y="189"/>
                  </a:lnTo>
                  <a:lnTo>
                    <a:pt x="5" y="175"/>
                  </a:lnTo>
                  <a:lnTo>
                    <a:pt x="58" y="135"/>
                  </a:lnTo>
                  <a:lnTo>
                    <a:pt x="89" y="75"/>
                  </a:lnTo>
                  <a:lnTo>
                    <a:pt x="71" y="32"/>
                  </a:lnTo>
                  <a:lnTo>
                    <a:pt x="71" y="13"/>
                  </a:lnTo>
                  <a:lnTo>
                    <a:pt x="84" y="0"/>
                  </a:lnTo>
                  <a:lnTo>
                    <a:pt x="11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52">
              <a:extLst>
                <a:ext uri="{FF2B5EF4-FFF2-40B4-BE49-F238E27FC236}">
                  <a16:creationId xmlns:a16="http://schemas.microsoft.com/office/drawing/2014/main" id="{F79D4E19-AB47-4710-92E8-49D1D1546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4" y="2107"/>
              <a:ext cx="40" cy="50"/>
            </a:xfrm>
            <a:custGeom>
              <a:avLst/>
              <a:gdLst>
                <a:gd name="T0" fmla="*/ 1 w 69"/>
                <a:gd name="T1" fmla="*/ 1 h 89"/>
                <a:gd name="T2" fmla="*/ 0 w 69"/>
                <a:gd name="T3" fmla="*/ 1 h 89"/>
                <a:gd name="T4" fmla="*/ 1 w 69"/>
                <a:gd name="T5" fmla="*/ 1 h 89"/>
                <a:gd name="T6" fmla="*/ 1 w 69"/>
                <a:gd name="T7" fmla="*/ 1 h 89"/>
                <a:gd name="T8" fmla="*/ 1 w 69"/>
                <a:gd name="T9" fmla="*/ 0 h 89"/>
                <a:gd name="T10" fmla="*/ 1 w 69"/>
                <a:gd name="T11" fmla="*/ 1 h 89"/>
                <a:gd name="T12" fmla="*/ 1 w 69"/>
                <a:gd name="T13" fmla="*/ 1 h 89"/>
                <a:gd name="T14" fmla="*/ 1 w 69"/>
                <a:gd name="T15" fmla="*/ 1 h 89"/>
                <a:gd name="T16" fmla="*/ 1 w 69"/>
                <a:gd name="T17" fmla="*/ 1 h 89"/>
                <a:gd name="T18" fmla="*/ 1 w 69"/>
                <a:gd name="T19" fmla="*/ 1 h 89"/>
                <a:gd name="T20" fmla="*/ 1 w 69"/>
                <a:gd name="T21" fmla="*/ 1 h 89"/>
                <a:gd name="T22" fmla="*/ 1 w 69"/>
                <a:gd name="T23" fmla="*/ 1 h 89"/>
                <a:gd name="T24" fmla="*/ 1 w 69"/>
                <a:gd name="T25" fmla="*/ 1 h 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89"/>
                <a:gd name="T41" fmla="*/ 69 w 69"/>
                <a:gd name="T42" fmla="*/ 89 h 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89">
                  <a:moveTo>
                    <a:pt x="20" y="83"/>
                  </a:moveTo>
                  <a:lnTo>
                    <a:pt x="0" y="55"/>
                  </a:lnTo>
                  <a:lnTo>
                    <a:pt x="3" y="39"/>
                  </a:lnTo>
                  <a:lnTo>
                    <a:pt x="26" y="17"/>
                  </a:lnTo>
                  <a:lnTo>
                    <a:pt x="54" y="0"/>
                  </a:lnTo>
                  <a:lnTo>
                    <a:pt x="69" y="4"/>
                  </a:lnTo>
                  <a:lnTo>
                    <a:pt x="65" y="20"/>
                  </a:lnTo>
                  <a:lnTo>
                    <a:pt x="37" y="52"/>
                  </a:lnTo>
                  <a:lnTo>
                    <a:pt x="42" y="72"/>
                  </a:lnTo>
                  <a:lnTo>
                    <a:pt x="37" y="89"/>
                  </a:lnTo>
                  <a:lnTo>
                    <a:pt x="2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Freeform 53">
              <a:extLst>
                <a:ext uri="{FF2B5EF4-FFF2-40B4-BE49-F238E27FC236}">
                  <a16:creationId xmlns:a16="http://schemas.microsoft.com/office/drawing/2014/main" id="{7DD70965-ED5A-4906-908F-B1E6B33A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2" y="2004"/>
              <a:ext cx="122" cy="72"/>
            </a:xfrm>
            <a:custGeom>
              <a:avLst/>
              <a:gdLst>
                <a:gd name="T0" fmla="*/ 1 w 208"/>
                <a:gd name="T1" fmla="*/ 1 h 127"/>
                <a:gd name="T2" fmla="*/ 1 w 208"/>
                <a:gd name="T3" fmla="*/ 1 h 127"/>
                <a:gd name="T4" fmla="*/ 1 w 208"/>
                <a:gd name="T5" fmla="*/ 1 h 127"/>
                <a:gd name="T6" fmla="*/ 1 w 208"/>
                <a:gd name="T7" fmla="*/ 1 h 127"/>
                <a:gd name="T8" fmla="*/ 1 w 208"/>
                <a:gd name="T9" fmla="*/ 1 h 127"/>
                <a:gd name="T10" fmla="*/ 1 w 208"/>
                <a:gd name="T11" fmla="*/ 1 h 127"/>
                <a:gd name="T12" fmla="*/ 1 w 208"/>
                <a:gd name="T13" fmla="*/ 1 h 127"/>
                <a:gd name="T14" fmla="*/ 1 w 208"/>
                <a:gd name="T15" fmla="*/ 1 h 127"/>
                <a:gd name="T16" fmla="*/ 1 w 208"/>
                <a:gd name="T17" fmla="*/ 1 h 127"/>
                <a:gd name="T18" fmla="*/ 1 w 208"/>
                <a:gd name="T19" fmla="*/ 1 h 127"/>
                <a:gd name="T20" fmla="*/ 1 w 208"/>
                <a:gd name="T21" fmla="*/ 1 h 127"/>
                <a:gd name="T22" fmla="*/ 0 w 208"/>
                <a:gd name="T23" fmla="*/ 1 h 127"/>
                <a:gd name="T24" fmla="*/ 1 w 208"/>
                <a:gd name="T25" fmla="*/ 1 h 127"/>
                <a:gd name="T26" fmla="*/ 1 w 208"/>
                <a:gd name="T27" fmla="*/ 0 h 127"/>
                <a:gd name="T28" fmla="*/ 1 w 208"/>
                <a:gd name="T29" fmla="*/ 1 h 127"/>
                <a:gd name="T30" fmla="*/ 1 w 208"/>
                <a:gd name="T31" fmla="*/ 1 h 127"/>
                <a:gd name="T32" fmla="*/ 1 w 208"/>
                <a:gd name="T33" fmla="*/ 1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"/>
                <a:gd name="T52" fmla="*/ 0 h 127"/>
                <a:gd name="T53" fmla="*/ 208 w 208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" h="127">
                  <a:moveTo>
                    <a:pt x="46" y="19"/>
                  </a:moveTo>
                  <a:lnTo>
                    <a:pt x="52" y="43"/>
                  </a:lnTo>
                  <a:lnTo>
                    <a:pt x="65" y="60"/>
                  </a:lnTo>
                  <a:lnTo>
                    <a:pt x="83" y="73"/>
                  </a:lnTo>
                  <a:lnTo>
                    <a:pt x="104" y="84"/>
                  </a:lnTo>
                  <a:lnTo>
                    <a:pt x="197" y="87"/>
                  </a:lnTo>
                  <a:lnTo>
                    <a:pt x="208" y="96"/>
                  </a:lnTo>
                  <a:lnTo>
                    <a:pt x="201" y="107"/>
                  </a:lnTo>
                  <a:lnTo>
                    <a:pt x="147" y="120"/>
                  </a:lnTo>
                  <a:lnTo>
                    <a:pt x="95" y="127"/>
                  </a:lnTo>
                  <a:lnTo>
                    <a:pt x="33" y="88"/>
                  </a:lnTo>
                  <a:lnTo>
                    <a:pt x="0" y="25"/>
                  </a:lnTo>
                  <a:lnTo>
                    <a:pt x="5" y="6"/>
                  </a:lnTo>
                  <a:lnTo>
                    <a:pt x="21" y="0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Freeform 54">
              <a:extLst>
                <a:ext uri="{FF2B5EF4-FFF2-40B4-BE49-F238E27FC236}">
                  <a16:creationId xmlns:a16="http://schemas.microsoft.com/office/drawing/2014/main" id="{62CC9BA1-80A0-4B61-ABD7-A82E8EA1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1" y="2057"/>
              <a:ext cx="19" cy="65"/>
            </a:xfrm>
            <a:custGeom>
              <a:avLst/>
              <a:gdLst>
                <a:gd name="T0" fmla="*/ 1 w 34"/>
                <a:gd name="T1" fmla="*/ 1 h 114"/>
                <a:gd name="T2" fmla="*/ 1 w 34"/>
                <a:gd name="T3" fmla="*/ 1 h 114"/>
                <a:gd name="T4" fmla="*/ 1 w 34"/>
                <a:gd name="T5" fmla="*/ 1 h 114"/>
                <a:gd name="T6" fmla="*/ 1 w 34"/>
                <a:gd name="T7" fmla="*/ 1 h 114"/>
                <a:gd name="T8" fmla="*/ 1 w 34"/>
                <a:gd name="T9" fmla="*/ 1 h 114"/>
                <a:gd name="T10" fmla="*/ 0 w 34"/>
                <a:gd name="T11" fmla="*/ 1 h 114"/>
                <a:gd name="T12" fmla="*/ 1 w 34"/>
                <a:gd name="T13" fmla="*/ 1 h 114"/>
                <a:gd name="T14" fmla="*/ 1 w 34"/>
                <a:gd name="T15" fmla="*/ 0 h 114"/>
                <a:gd name="T16" fmla="*/ 1 w 34"/>
                <a:gd name="T17" fmla="*/ 1 h 114"/>
                <a:gd name="T18" fmla="*/ 1 w 34"/>
                <a:gd name="T19" fmla="*/ 1 h 114"/>
                <a:gd name="T20" fmla="*/ 1 w 34"/>
                <a:gd name="T21" fmla="*/ 1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14"/>
                <a:gd name="T35" fmla="*/ 34 w 34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14">
                  <a:moveTo>
                    <a:pt x="30" y="11"/>
                  </a:moveTo>
                  <a:lnTo>
                    <a:pt x="34" y="48"/>
                  </a:lnTo>
                  <a:lnTo>
                    <a:pt x="27" y="104"/>
                  </a:lnTo>
                  <a:lnTo>
                    <a:pt x="17" y="114"/>
                  </a:lnTo>
                  <a:lnTo>
                    <a:pt x="7" y="104"/>
                  </a:lnTo>
                  <a:lnTo>
                    <a:pt x="0" y="48"/>
                  </a:lnTo>
                  <a:lnTo>
                    <a:pt x="4" y="11"/>
                  </a:lnTo>
                  <a:lnTo>
                    <a:pt x="17" y="0"/>
                  </a:lnTo>
                  <a:lnTo>
                    <a:pt x="3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Freeform 55">
              <a:extLst>
                <a:ext uri="{FF2B5EF4-FFF2-40B4-BE49-F238E27FC236}">
                  <a16:creationId xmlns:a16="http://schemas.microsoft.com/office/drawing/2014/main" id="{4E9AF9BC-2253-484E-BE7A-E58B218C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" y="1925"/>
              <a:ext cx="26" cy="53"/>
            </a:xfrm>
            <a:custGeom>
              <a:avLst/>
              <a:gdLst>
                <a:gd name="T0" fmla="*/ 1 w 46"/>
                <a:gd name="T1" fmla="*/ 1 h 96"/>
                <a:gd name="T2" fmla="*/ 1 w 46"/>
                <a:gd name="T3" fmla="*/ 1 h 96"/>
                <a:gd name="T4" fmla="*/ 1 w 46"/>
                <a:gd name="T5" fmla="*/ 1 h 96"/>
                <a:gd name="T6" fmla="*/ 1 w 46"/>
                <a:gd name="T7" fmla="*/ 1 h 96"/>
                <a:gd name="T8" fmla="*/ 0 w 46"/>
                <a:gd name="T9" fmla="*/ 1 h 96"/>
                <a:gd name="T10" fmla="*/ 1 w 46"/>
                <a:gd name="T11" fmla="*/ 1 h 96"/>
                <a:gd name="T12" fmla="*/ 1 w 46"/>
                <a:gd name="T13" fmla="*/ 0 h 96"/>
                <a:gd name="T14" fmla="*/ 1 w 46"/>
                <a:gd name="T15" fmla="*/ 1 h 96"/>
                <a:gd name="T16" fmla="*/ 1 w 46"/>
                <a:gd name="T17" fmla="*/ 1 h 96"/>
                <a:gd name="T18" fmla="*/ 1 w 46"/>
                <a:gd name="T19" fmla="*/ 1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96"/>
                <a:gd name="T32" fmla="*/ 46 w 46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96">
                  <a:moveTo>
                    <a:pt x="35" y="18"/>
                  </a:moveTo>
                  <a:lnTo>
                    <a:pt x="46" y="83"/>
                  </a:lnTo>
                  <a:lnTo>
                    <a:pt x="39" y="96"/>
                  </a:lnTo>
                  <a:lnTo>
                    <a:pt x="26" y="91"/>
                  </a:lnTo>
                  <a:lnTo>
                    <a:pt x="0" y="21"/>
                  </a:lnTo>
                  <a:lnTo>
                    <a:pt x="4" y="5"/>
                  </a:lnTo>
                  <a:lnTo>
                    <a:pt x="14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Freeform 56">
              <a:extLst>
                <a:ext uri="{FF2B5EF4-FFF2-40B4-BE49-F238E27FC236}">
                  <a16:creationId xmlns:a16="http://schemas.microsoft.com/office/drawing/2014/main" id="{97D918F0-EE4B-4884-96C5-F68C242D4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" y="1892"/>
              <a:ext cx="486" cy="46"/>
            </a:xfrm>
            <a:custGeom>
              <a:avLst/>
              <a:gdLst>
                <a:gd name="T0" fmla="*/ 1 w 830"/>
                <a:gd name="T1" fmla="*/ 1 h 82"/>
                <a:gd name="T2" fmla="*/ 1 w 830"/>
                <a:gd name="T3" fmla="*/ 1 h 82"/>
                <a:gd name="T4" fmla="*/ 1 w 830"/>
                <a:gd name="T5" fmla="*/ 1 h 82"/>
                <a:gd name="T6" fmla="*/ 1 w 830"/>
                <a:gd name="T7" fmla="*/ 0 h 82"/>
                <a:gd name="T8" fmla="*/ 1 w 830"/>
                <a:gd name="T9" fmla="*/ 1 h 82"/>
                <a:gd name="T10" fmla="*/ 1 w 830"/>
                <a:gd name="T11" fmla="*/ 1 h 82"/>
                <a:gd name="T12" fmla="*/ 1 w 830"/>
                <a:gd name="T13" fmla="*/ 1 h 82"/>
                <a:gd name="T14" fmla="*/ 1 w 830"/>
                <a:gd name="T15" fmla="*/ 1 h 82"/>
                <a:gd name="T16" fmla="*/ 1 w 830"/>
                <a:gd name="T17" fmla="*/ 1 h 82"/>
                <a:gd name="T18" fmla="*/ 1 w 830"/>
                <a:gd name="T19" fmla="*/ 1 h 82"/>
                <a:gd name="T20" fmla="*/ 0 w 830"/>
                <a:gd name="T21" fmla="*/ 1 h 82"/>
                <a:gd name="T22" fmla="*/ 1 w 830"/>
                <a:gd name="T23" fmla="*/ 1 h 82"/>
                <a:gd name="T24" fmla="*/ 1 w 830"/>
                <a:gd name="T25" fmla="*/ 1 h 82"/>
                <a:gd name="T26" fmla="*/ 1 w 830"/>
                <a:gd name="T27" fmla="*/ 1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30"/>
                <a:gd name="T43" fmla="*/ 0 h 82"/>
                <a:gd name="T44" fmla="*/ 830 w 830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30" h="82">
                  <a:moveTo>
                    <a:pt x="1" y="60"/>
                  </a:moveTo>
                  <a:lnTo>
                    <a:pt x="83" y="51"/>
                  </a:lnTo>
                  <a:lnTo>
                    <a:pt x="422" y="13"/>
                  </a:lnTo>
                  <a:lnTo>
                    <a:pt x="622" y="0"/>
                  </a:lnTo>
                  <a:lnTo>
                    <a:pt x="821" y="4"/>
                  </a:lnTo>
                  <a:lnTo>
                    <a:pt x="830" y="14"/>
                  </a:lnTo>
                  <a:lnTo>
                    <a:pt x="821" y="25"/>
                  </a:lnTo>
                  <a:lnTo>
                    <a:pt x="406" y="48"/>
                  </a:lnTo>
                  <a:lnTo>
                    <a:pt x="85" y="78"/>
                  </a:lnTo>
                  <a:lnTo>
                    <a:pt x="17" y="82"/>
                  </a:lnTo>
                  <a:lnTo>
                    <a:pt x="0" y="73"/>
                  </a:lnTo>
                  <a:lnTo>
                    <a:pt x="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Freeform 57">
              <a:extLst>
                <a:ext uri="{FF2B5EF4-FFF2-40B4-BE49-F238E27FC236}">
                  <a16:creationId xmlns:a16="http://schemas.microsoft.com/office/drawing/2014/main" id="{5EA36EED-BF2B-4964-BA2A-85EDCD295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" y="1894"/>
              <a:ext cx="18" cy="61"/>
            </a:xfrm>
            <a:custGeom>
              <a:avLst/>
              <a:gdLst>
                <a:gd name="T0" fmla="*/ 1 w 32"/>
                <a:gd name="T1" fmla="*/ 1 h 109"/>
                <a:gd name="T2" fmla="*/ 1 w 32"/>
                <a:gd name="T3" fmla="*/ 1 h 109"/>
                <a:gd name="T4" fmla="*/ 1 w 32"/>
                <a:gd name="T5" fmla="*/ 1 h 109"/>
                <a:gd name="T6" fmla="*/ 1 w 32"/>
                <a:gd name="T7" fmla="*/ 1 h 109"/>
                <a:gd name="T8" fmla="*/ 0 w 32"/>
                <a:gd name="T9" fmla="*/ 1 h 109"/>
                <a:gd name="T10" fmla="*/ 1 w 32"/>
                <a:gd name="T11" fmla="*/ 1 h 109"/>
                <a:gd name="T12" fmla="*/ 1 w 32"/>
                <a:gd name="T13" fmla="*/ 0 h 109"/>
                <a:gd name="T14" fmla="*/ 1 w 32"/>
                <a:gd name="T15" fmla="*/ 1 h 109"/>
                <a:gd name="T16" fmla="*/ 1 w 32"/>
                <a:gd name="T17" fmla="*/ 1 h 109"/>
                <a:gd name="T18" fmla="*/ 1 w 32"/>
                <a:gd name="T19" fmla="*/ 1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109"/>
                <a:gd name="T32" fmla="*/ 32 w 32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109">
                  <a:moveTo>
                    <a:pt x="32" y="17"/>
                  </a:moveTo>
                  <a:lnTo>
                    <a:pt x="26" y="100"/>
                  </a:lnTo>
                  <a:lnTo>
                    <a:pt x="16" y="109"/>
                  </a:lnTo>
                  <a:lnTo>
                    <a:pt x="5" y="100"/>
                  </a:lnTo>
                  <a:lnTo>
                    <a:pt x="0" y="17"/>
                  </a:lnTo>
                  <a:lnTo>
                    <a:pt x="5" y="4"/>
                  </a:lnTo>
                  <a:lnTo>
                    <a:pt x="16" y="0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Freeform 58">
              <a:extLst>
                <a:ext uri="{FF2B5EF4-FFF2-40B4-BE49-F238E27FC236}">
                  <a16:creationId xmlns:a16="http://schemas.microsoft.com/office/drawing/2014/main" id="{AF677B78-05BC-4BB4-8956-1E82B830A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" y="1918"/>
              <a:ext cx="18" cy="47"/>
            </a:xfrm>
            <a:custGeom>
              <a:avLst/>
              <a:gdLst>
                <a:gd name="T0" fmla="*/ 1 w 32"/>
                <a:gd name="T1" fmla="*/ 1 h 83"/>
                <a:gd name="T2" fmla="*/ 1 w 32"/>
                <a:gd name="T3" fmla="*/ 1 h 83"/>
                <a:gd name="T4" fmla="*/ 1 w 32"/>
                <a:gd name="T5" fmla="*/ 1 h 83"/>
                <a:gd name="T6" fmla="*/ 1 w 32"/>
                <a:gd name="T7" fmla="*/ 1 h 83"/>
                <a:gd name="T8" fmla="*/ 0 w 32"/>
                <a:gd name="T9" fmla="*/ 1 h 83"/>
                <a:gd name="T10" fmla="*/ 1 w 32"/>
                <a:gd name="T11" fmla="*/ 1 h 83"/>
                <a:gd name="T12" fmla="*/ 1 w 32"/>
                <a:gd name="T13" fmla="*/ 0 h 83"/>
                <a:gd name="T14" fmla="*/ 1 w 32"/>
                <a:gd name="T15" fmla="*/ 1 h 83"/>
                <a:gd name="T16" fmla="*/ 1 w 32"/>
                <a:gd name="T17" fmla="*/ 1 h 83"/>
                <a:gd name="T18" fmla="*/ 1 w 32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83"/>
                <a:gd name="T32" fmla="*/ 32 w 32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83">
                  <a:moveTo>
                    <a:pt x="32" y="16"/>
                  </a:moveTo>
                  <a:lnTo>
                    <a:pt x="26" y="74"/>
                  </a:lnTo>
                  <a:lnTo>
                    <a:pt x="16" y="83"/>
                  </a:lnTo>
                  <a:lnTo>
                    <a:pt x="7" y="72"/>
                  </a:lnTo>
                  <a:lnTo>
                    <a:pt x="0" y="16"/>
                  </a:lnTo>
                  <a:lnTo>
                    <a:pt x="6" y="4"/>
                  </a:lnTo>
                  <a:lnTo>
                    <a:pt x="16" y="0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Freeform 59">
              <a:extLst>
                <a:ext uri="{FF2B5EF4-FFF2-40B4-BE49-F238E27FC236}">
                  <a16:creationId xmlns:a16="http://schemas.microsoft.com/office/drawing/2014/main" id="{7BC05DE3-392E-4410-87E8-973AC7997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" y="1917"/>
              <a:ext cx="22" cy="47"/>
            </a:xfrm>
            <a:custGeom>
              <a:avLst/>
              <a:gdLst>
                <a:gd name="T0" fmla="*/ 1 w 39"/>
                <a:gd name="T1" fmla="*/ 1 h 83"/>
                <a:gd name="T2" fmla="*/ 1 w 39"/>
                <a:gd name="T3" fmla="*/ 1 h 83"/>
                <a:gd name="T4" fmla="*/ 1 w 39"/>
                <a:gd name="T5" fmla="*/ 1 h 83"/>
                <a:gd name="T6" fmla="*/ 1 w 39"/>
                <a:gd name="T7" fmla="*/ 1 h 83"/>
                <a:gd name="T8" fmla="*/ 0 w 39"/>
                <a:gd name="T9" fmla="*/ 1 h 83"/>
                <a:gd name="T10" fmla="*/ 1 w 39"/>
                <a:gd name="T11" fmla="*/ 1 h 83"/>
                <a:gd name="T12" fmla="*/ 1 w 39"/>
                <a:gd name="T13" fmla="*/ 0 h 83"/>
                <a:gd name="T14" fmla="*/ 1 w 39"/>
                <a:gd name="T15" fmla="*/ 1 h 83"/>
                <a:gd name="T16" fmla="*/ 1 w 39"/>
                <a:gd name="T17" fmla="*/ 1 h 83"/>
                <a:gd name="T18" fmla="*/ 1 w 39"/>
                <a:gd name="T19" fmla="*/ 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11"/>
                  </a:moveTo>
                  <a:lnTo>
                    <a:pt x="33" y="66"/>
                  </a:lnTo>
                  <a:lnTo>
                    <a:pt x="22" y="83"/>
                  </a:lnTo>
                  <a:lnTo>
                    <a:pt x="12" y="70"/>
                  </a:lnTo>
                  <a:lnTo>
                    <a:pt x="0" y="10"/>
                  </a:lnTo>
                  <a:lnTo>
                    <a:pt x="7" y="1"/>
                  </a:lnTo>
                  <a:lnTo>
                    <a:pt x="20" y="0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Freeform 60">
              <a:extLst>
                <a:ext uri="{FF2B5EF4-FFF2-40B4-BE49-F238E27FC236}">
                  <a16:creationId xmlns:a16="http://schemas.microsoft.com/office/drawing/2014/main" id="{878951FD-8075-432E-BB21-EF62CA643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" y="1914"/>
              <a:ext cx="21" cy="49"/>
            </a:xfrm>
            <a:custGeom>
              <a:avLst/>
              <a:gdLst>
                <a:gd name="T0" fmla="*/ 1 w 36"/>
                <a:gd name="T1" fmla="*/ 1 h 87"/>
                <a:gd name="T2" fmla="*/ 1 w 36"/>
                <a:gd name="T3" fmla="*/ 1 h 87"/>
                <a:gd name="T4" fmla="*/ 1 w 36"/>
                <a:gd name="T5" fmla="*/ 1 h 87"/>
                <a:gd name="T6" fmla="*/ 1 w 36"/>
                <a:gd name="T7" fmla="*/ 1 h 87"/>
                <a:gd name="T8" fmla="*/ 0 w 36"/>
                <a:gd name="T9" fmla="*/ 1 h 87"/>
                <a:gd name="T10" fmla="*/ 1 w 36"/>
                <a:gd name="T11" fmla="*/ 1 h 87"/>
                <a:gd name="T12" fmla="*/ 1 w 36"/>
                <a:gd name="T13" fmla="*/ 0 h 87"/>
                <a:gd name="T14" fmla="*/ 1 w 36"/>
                <a:gd name="T15" fmla="*/ 1 h 87"/>
                <a:gd name="T16" fmla="*/ 1 w 36"/>
                <a:gd name="T17" fmla="*/ 1 h 87"/>
                <a:gd name="T18" fmla="*/ 1 w 36"/>
                <a:gd name="T19" fmla="*/ 1 h 8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87"/>
                <a:gd name="T32" fmla="*/ 36 w 36"/>
                <a:gd name="T33" fmla="*/ 87 h 8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87">
                  <a:moveTo>
                    <a:pt x="36" y="16"/>
                  </a:moveTo>
                  <a:lnTo>
                    <a:pt x="32" y="71"/>
                  </a:lnTo>
                  <a:lnTo>
                    <a:pt x="20" y="87"/>
                  </a:lnTo>
                  <a:lnTo>
                    <a:pt x="7" y="74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8" y="0"/>
                  </a:lnTo>
                  <a:lnTo>
                    <a:pt x="3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Freeform 61">
              <a:extLst>
                <a:ext uri="{FF2B5EF4-FFF2-40B4-BE49-F238E27FC236}">
                  <a16:creationId xmlns:a16="http://schemas.microsoft.com/office/drawing/2014/main" id="{8357F60A-751F-4261-911D-3066C223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8" y="1919"/>
              <a:ext cx="22" cy="53"/>
            </a:xfrm>
            <a:custGeom>
              <a:avLst/>
              <a:gdLst>
                <a:gd name="T0" fmla="*/ 1 w 39"/>
                <a:gd name="T1" fmla="*/ 1 h 93"/>
                <a:gd name="T2" fmla="*/ 1 w 39"/>
                <a:gd name="T3" fmla="*/ 1 h 93"/>
                <a:gd name="T4" fmla="*/ 1 w 39"/>
                <a:gd name="T5" fmla="*/ 1 h 93"/>
                <a:gd name="T6" fmla="*/ 1 w 39"/>
                <a:gd name="T7" fmla="*/ 1 h 93"/>
                <a:gd name="T8" fmla="*/ 1 w 39"/>
                <a:gd name="T9" fmla="*/ 1 h 93"/>
                <a:gd name="T10" fmla="*/ 1 w 39"/>
                <a:gd name="T11" fmla="*/ 1 h 93"/>
                <a:gd name="T12" fmla="*/ 0 w 39"/>
                <a:gd name="T13" fmla="*/ 1 h 93"/>
                <a:gd name="T14" fmla="*/ 1 w 39"/>
                <a:gd name="T15" fmla="*/ 1 h 93"/>
                <a:gd name="T16" fmla="*/ 1 w 39"/>
                <a:gd name="T17" fmla="*/ 0 h 93"/>
                <a:gd name="T18" fmla="*/ 1 w 39"/>
                <a:gd name="T19" fmla="*/ 1 h 93"/>
                <a:gd name="T20" fmla="*/ 1 w 39"/>
                <a:gd name="T21" fmla="*/ 1 h 93"/>
                <a:gd name="T22" fmla="*/ 1 w 39"/>
                <a:gd name="T23" fmla="*/ 1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93"/>
                <a:gd name="T38" fmla="*/ 39 w 39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93">
                  <a:moveTo>
                    <a:pt x="39" y="14"/>
                  </a:moveTo>
                  <a:lnTo>
                    <a:pt x="37" y="40"/>
                  </a:lnTo>
                  <a:lnTo>
                    <a:pt x="37" y="83"/>
                  </a:lnTo>
                  <a:lnTo>
                    <a:pt x="26" y="93"/>
                  </a:lnTo>
                  <a:lnTo>
                    <a:pt x="16" y="83"/>
                  </a:lnTo>
                  <a:lnTo>
                    <a:pt x="6" y="43"/>
                  </a:lnTo>
                  <a:lnTo>
                    <a:pt x="0" y="13"/>
                  </a:lnTo>
                  <a:lnTo>
                    <a:pt x="6" y="2"/>
                  </a:lnTo>
                  <a:lnTo>
                    <a:pt x="20" y="0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Freeform 62">
              <a:extLst>
                <a:ext uri="{FF2B5EF4-FFF2-40B4-BE49-F238E27FC236}">
                  <a16:creationId xmlns:a16="http://schemas.microsoft.com/office/drawing/2014/main" id="{FE599C10-3E68-4D32-8A29-4384BB35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" y="1265"/>
              <a:ext cx="176" cy="71"/>
            </a:xfrm>
            <a:custGeom>
              <a:avLst/>
              <a:gdLst>
                <a:gd name="T0" fmla="*/ 1 w 300"/>
                <a:gd name="T1" fmla="*/ 0 h 126"/>
                <a:gd name="T2" fmla="*/ 1 w 300"/>
                <a:gd name="T3" fmla="*/ 1 h 126"/>
                <a:gd name="T4" fmla="*/ 1 w 300"/>
                <a:gd name="T5" fmla="*/ 1 h 126"/>
                <a:gd name="T6" fmla="*/ 1 w 300"/>
                <a:gd name="T7" fmla="*/ 1 h 126"/>
                <a:gd name="T8" fmla="*/ 1 w 300"/>
                <a:gd name="T9" fmla="*/ 1 h 126"/>
                <a:gd name="T10" fmla="*/ 1 w 300"/>
                <a:gd name="T11" fmla="*/ 1 h 126"/>
                <a:gd name="T12" fmla="*/ 1 w 300"/>
                <a:gd name="T13" fmla="*/ 1 h 126"/>
                <a:gd name="T14" fmla="*/ 1 w 300"/>
                <a:gd name="T15" fmla="*/ 1 h 126"/>
                <a:gd name="T16" fmla="*/ 1 w 300"/>
                <a:gd name="T17" fmla="*/ 1 h 126"/>
                <a:gd name="T18" fmla="*/ 1 w 300"/>
                <a:gd name="T19" fmla="*/ 1 h 126"/>
                <a:gd name="T20" fmla="*/ 1 w 300"/>
                <a:gd name="T21" fmla="*/ 1 h 126"/>
                <a:gd name="T22" fmla="*/ 1 w 300"/>
                <a:gd name="T23" fmla="*/ 1 h 126"/>
                <a:gd name="T24" fmla="*/ 1 w 300"/>
                <a:gd name="T25" fmla="*/ 1 h 126"/>
                <a:gd name="T26" fmla="*/ 1 w 300"/>
                <a:gd name="T27" fmla="*/ 1 h 126"/>
                <a:gd name="T28" fmla="*/ 0 w 300"/>
                <a:gd name="T29" fmla="*/ 1 h 126"/>
                <a:gd name="T30" fmla="*/ 1 w 300"/>
                <a:gd name="T31" fmla="*/ 0 h 126"/>
                <a:gd name="T32" fmla="*/ 1 w 300"/>
                <a:gd name="T33" fmla="*/ 0 h 126"/>
                <a:gd name="T34" fmla="*/ 1 w 300"/>
                <a:gd name="T35" fmla="*/ 0 h 1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0"/>
                <a:gd name="T55" fmla="*/ 0 h 126"/>
                <a:gd name="T56" fmla="*/ 300 w 300"/>
                <a:gd name="T57" fmla="*/ 126 h 1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0" h="126">
                  <a:moveTo>
                    <a:pt x="12" y="0"/>
                  </a:moveTo>
                  <a:lnTo>
                    <a:pt x="168" y="6"/>
                  </a:lnTo>
                  <a:lnTo>
                    <a:pt x="235" y="29"/>
                  </a:lnTo>
                  <a:lnTo>
                    <a:pt x="288" y="79"/>
                  </a:lnTo>
                  <a:lnTo>
                    <a:pt x="296" y="95"/>
                  </a:lnTo>
                  <a:lnTo>
                    <a:pt x="300" y="113"/>
                  </a:lnTo>
                  <a:lnTo>
                    <a:pt x="289" y="126"/>
                  </a:lnTo>
                  <a:lnTo>
                    <a:pt x="258" y="118"/>
                  </a:lnTo>
                  <a:lnTo>
                    <a:pt x="248" y="105"/>
                  </a:lnTo>
                  <a:lnTo>
                    <a:pt x="227" y="79"/>
                  </a:lnTo>
                  <a:lnTo>
                    <a:pt x="202" y="58"/>
                  </a:lnTo>
                  <a:lnTo>
                    <a:pt x="175" y="44"/>
                  </a:lnTo>
                  <a:lnTo>
                    <a:pt x="146" y="33"/>
                  </a:lnTo>
                  <a:lnTo>
                    <a:pt x="12" y="20"/>
                  </a:lnTo>
                  <a:lnTo>
                    <a:pt x="0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Freeform 63">
              <a:extLst>
                <a:ext uri="{FF2B5EF4-FFF2-40B4-BE49-F238E27FC236}">
                  <a16:creationId xmlns:a16="http://schemas.microsoft.com/office/drawing/2014/main" id="{16985E83-C455-47EC-A2F7-B728B7278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9" y="1484"/>
              <a:ext cx="141" cy="381"/>
            </a:xfrm>
            <a:custGeom>
              <a:avLst/>
              <a:gdLst>
                <a:gd name="T0" fmla="*/ 1 w 239"/>
                <a:gd name="T1" fmla="*/ 1 h 679"/>
                <a:gd name="T2" fmla="*/ 1 w 239"/>
                <a:gd name="T3" fmla="*/ 1 h 679"/>
                <a:gd name="T4" fmla="*/ 1 w 239"/>
                <a:gd name="T5" fmla="*/ 1 h 679"/>
                <a:gd name="T6" fmla="*/ 1 w 239"/>
                <a:gd name="T7" fmla="*/ 1 h 679"/>
                <a:gd name="T8" fmla="*/ 1 w 239"/>
                <a:gd name="T9" fmla="*/ 1 h 679"/>
                <a:gd name="T10" fmla="*/ 1 w 239"/>
                <a:gd name="T11" fmla="*/ 1 h 679"/>
                <a:gd name="T12" fmla="*/ 1 w 239"/>
                <a:gd name="T13" fmla="*/ 1 h 679"/>
                <a:gd name="T14" fmla="*/ 1 w 239"/>
                <a:gd name="T15" fmla="*/ 1 h 679"/>
                <a:gd name="T16" fmla="*/ 1 w 239"/>
                <a:gd name="T17" fmla="*/ 1 h 679"/>
                <a:gd name="T18" fmla="*/ 1 w 239"/>
                <a:gd name="T19" fmla="*/ 1 h 679"/>
                <a:gd name="T20" fmla="*/ 1 w 239"/>
                <a:gd name="T21" fmla="*/ 1 h 679"/>
                <a:gd name="T22" fmla="*/ 1 w 239"/>
                <a:gd name="T23" fmla="*/ 1 h 679"/>
                <a:gd name="T24" fmla="*/ 1 w 239"/>
                <a:gd name="T25" fmla="*/ 1 h 679"/>
                <a:gd name="T26" fmla="*/ 1 w 239"/>
                <a:gd name="T27" fmla="*/ 1 h 679"/>
                <a:gd name="T28" fmla="*/ 1 w 239"/>
                <a:gd name="T29" fmla="*/ 1 h 679"/>
                <a:gd name="T30" fmla="*/ 0 w 239"/>
                <a:gd name="T31" fmla="*/ 1 h 679"/>
                <a:gd name="T32" fmla="*/ 1 w 239"/>
                <a:gd name="T33" fmla="*/ 1 h 679"/>
                <a:gd name="T34" fmla="*/ 1 w 239"/>
                <a:gd name="T35" fmla="*/ 0 h 679"/>
                <a:gd name="T36" fmla="*/ 1 w 239"/>
                <a:gd name="T37" fmla="*/ 1 h 679"/>
                <a:gd name="T38" fmla="*/ 1 w 239"/>
                <a:gd name="T39" fmla="*/ 1 h 6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9"/>
                <a:gd name="T61" fmla="*/ 0 h 679"/>
                <a:gd name="T62" fmla="*/ 239 w 239"/>
                <a:gd name="T63" fmla="*/ 679 h 6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9" h="679">
                  <a:moveTo>
                    <a:pt x="45" y="21"/>
                  </a:moveTo>
                  <a:lnTo>
                    <a:pt x="55" y="104"/>
                  </a:lnTo>
                  <a:lnTo>
                    <a:pt x="69" y="189"/>
                  </a:lnTo>
                  <a:lnTo>
                    <a:pt x="96" y="251"/>
                  </a:lnTo>
                  <a:lnTo>
                    <a:pt x="161" y="414"/>
                  </a:lnTo>
                  <a:lnTo>
                    <a:pt x="198" y="522"/>
                  </a:lnTo>
                  <a:lnTo>
                    <a:pt x="239" y="645"/>
                  </a:lnTo>
                  <a:lnTo>
                    <a:pt x="238" y="668"/>
                  </a:lnTo>
                  <a:lnTo>
                    <a:pt x="221" y="679"/>
                  </a:lnTo>
                  <a:lnTo>
                    <a:pt x="202" y="679"/>
                  </a:lnTo>
                  <a:lnTo>
                    <a:pt x="187" y="662"/>
                  </a:lnTo>
                  <a:lnTo>
                    <a:pt x="150" y="537"/>
                  </a:lnTo>
                  <a:lnTo>
                    <a:pt x="124" y="426"/>
                  </a:lnTo>
                  <a:lnTo>
                    <a:pt x="48" y="194"/>
                  </a:lnTo>
                  <a:lnTo>
                    <a:pt x="21" y="108"/>
                  </a:lnTo>
                  <a:lnTo>
                    <a:pt x="0" y="22"/>
                  </a:lnTo>
                  <a:lnTo>
                    <a:pt x="6" y="5"/>
                  </a:lnTo>
                  <a:lnTo>
                    <a:pt x="22" y="0"/>
                  </a:lnTo>
                  <a:lnTo>
                    <a:pt x="4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Freeform 64">
              <a:extLst>
                <a:ext uri="{FF2B5EF4-FFF2-40B4-BE49-F238E27FC236}">
                  <a16:creationId xmlns:a16="http://schemas.microsoft.com/office/drawing/2014/main" id="{2AB9CA24-8A99-423F-800E-6EB7DDF3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" y="1810"/>
              <a:ext cx="499" cy="70"/>
            </a:xfrm>
            <a:custGeom>
              <a:avLst/>
              <a:gdLst>
                <a:gd name="T0" fmla="*/ 1 w 854"/>
                <a:gd name="T1" fmla="*/ 1 h 125"/>
                <a:gd name="T2" fmla="*/ 1 w 854"/>
                <a:gd name="T3" fmla="*/ 1 h 125"/>
                <a:gd name="T4" fmla="*/ 1 w 854"/>
                <a:gd name="T5" fmla="*/ 1 h 125"/>
                <a:gd name="T6" fmla="*/ 1 w 854"/>
                <a:gd name="T7" fmla="*/ 1 h 125"/>
                <a:gd name="T8" fmla="*/ 1 w 854"/>
                <a:gd name="T9" fmla="*/ 1 h 125"/>
                <a:gd name="T10" fmla="*/ 1 w 854"/>
                <a:gd name="T11" fmla="*/ 0 h 125"/>
                <a:gd name="T12" fmla="*/ 1 w 854"/>
                <a:gd name="T13" fmla="*/ 1 h 125"/>
                <a:gd name="T14" fmla="*/ 1 w 854"/>
                <a:gd name="T15" fmla="*/ 1 h 125"/>
                <a:gd name="T16" fmla="*/ 1 w 854"/>
                <a:gd name="T17" fmla="*/ 1 h 125"/>
                <a:gd name="T18" fmla="*/ 1 w 854"/>
                <a:gd name="T19" fmla="*/ 1 h 125"/>
                <a:gd name="T20" fmla="*/ 1 w 854"/>
                <a:gd name="T21" fmla="*/ 1 h 125"/>
                <a:gd name="T22" fmla="*/ 1 w 854"/>
                <a:gd name="T23" fmla="*/ 1 h 125"/>
                <a:gd name="T24" fmla="*/ 1 w 854"/>
                <a:gd name="T25" fmla="*/ 1 h 125"/>
                <a:gd name="T26" fmla="*/ 0 w 854"/>
                <a:gd name="T27" fmla="*/ 1 h 125"/>
                <a:gd name="T28" fmla="*/ 1 w 854"/>
                <a:gd name="T29" fmla="*/ 1 h 125"/>
                <a:gd name="T30" fmla="*/ 1 w 854"/>
                <a:gd name="T31" fmla="*/ 1 h 125"/>
                <a:gd name="T32" fmla="*/ 1 w 854"/>
                <a:gd name="T33" fmla="*/ 1 h 125"/>
                <a:gd name="T34" fmla="*/ 1 w 854"/>
                <a:gd name="T35" fmla="*/ 1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4"/>
                <a:gd name="T55" fmla="*/ 0 h 125"/>
                <a:gd name="T56" fmla="*/ 854 w 854"/>
                <a:gd name="T57" fmla="*/ 125 h 1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4" h="125">
                  <a:moveTo>
                    <a:pt x="26" y="92"/>
                  </a:moveTo>
                  <a:lnTo>
                    <a:pt x="181" y="71"/>
                  </a:lnTo>
                  <a:lnTo>
                    <a:pt x="326" y="58"/>
                  </a:lnTo>
                  <a:lnTo>
                    <a:pt x="576" y="24"/>
                  </a:lnTo>
                  <a:lnTo>
                    <a:pt x="694" y="8"/>
                  </a:lnTo>
                  <a:lnTo>
                    <a:pt x="826" y="0"/>
                  </a:lnTo>
                  <a:lnTo>
                    <a:pt x="847" y="10"/>
                  </a:lnTo>
                  <a:lnTo>
                    <a:pt x="854" y="26"/>
                  </a:lnTo>
                  <a:lnTo>
                    <a:pt x="847" y="45"/>
                  </a:lnTo>
                  <a:lnTo>
                    <a:pt x="826" y="52"/>
                  </a:lnTo>
                  <a:lnTo>
                    <a:pt x="579" y="72"/>
                  </a:lnTo>
                  <a:lnTo>
                    <a:pt x="463" y="89"/>
                  </a:lnTo>
                  <a:lnTo>
                    <a:pt x="330" y="102"/>
                  </a:lnTo>
                  <a:lnTo>
                    <a:pt x="0" y="125"/>
                  </a:lnTo>
                  <a:lnTo>
                    <a:pt x="2" y="111"/>
                  </a:lnTo>
                  <a:lnTo>
                    <a:pt x="26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Freeform 65">
              <a:extLst>
                <a:ext uri="{FF2B5EF4-FFF2-40B4-BE49-F238E27FC236}">
                  <a16:creationId xmlns:a16="http://schemas.microsoft.com/office/drawing/2014/main" id="{95BEFCBB-081B-4955-B77D-CC0654A8B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4" y="1246"/>
              <a:ext cx="104" cy="593"/>
            </a:xfrm>
            <a:custGeom>
              <a:avLst/>
              <a:gdLst>
                <a:gd name="T0" fmla="*/ 1 w 177"/>
                <a:gd name="T1" fmla="*/ 1 h 1058"/>
                <a:gd name="T2" fmla="*/ 1 w 177"/>
                <a:gd name="T3" fmla="*/ 1 h 1058"/>
                <a:gd name="T4" fmla="*/ 1 w 177"/>
                <a:gd name="T5" fmla="*/ 1 h 1058"/>
                <a:gd name="T6" fmla="*/ 1 w 177"/>
                <a:gd name="T7" fmla="*/ 1 h 1058"/>
                <a:gd name="T8" fmla="*/ 1 w 177"/>
                <a:gd name="T9" fmla="*/ 1 h 1058"/>
                <a:gd name="T10" fmla="*/ 1 w 177"/>
                <a:gd name="T11" fmla="*/ 1 h 1058"/>
                <a:gd name="T12" fmla="*/ 1 w 177"/>
                <a:gd name="T13" fmla="*/ 1 h 1058"/>
                <a:gd name="T14" fmla="*/ 1 w 177"/>
                <a:gd name="T15" fmla="*/ 1 h 1058"/>
                <a:gd name="T16" fmla="*/ 1 w 177"/>
                <a:gd name="T17" fmla="*/ 1 h 1058"/>
                <a:gd name="T18" fmla="*/ 1 w 177"/>
                <a:gd name="T19" fmla="*/ 1 h 1058"/>
                <a:gd name="T20" fmla="*/ 1 w 177"/>
                <a:gd name="T21" fmla="*/ 1 h 1058"/>
                <a:gd name="T22" fmla="*/ 0 w 177"/>
                <a:gd name="T23" fmla="*/ 1 h 1058"/>
                <a:gd name="T24" fmla="*/ 1 w 177"/>
                <a:gd name="T25" fmla="*/ 1 h 1058"/>
                <a:gd name="T26" fmla="*/ 1 w 177"/>
                <a:gd name="T27" fmla="*/ 1 h 1058"/>
                <a:gd name="T28" fmla="*/ 1 w 177"/>
                <a:gd name="T29" fmla="*/ 1 h 1058"/>
                <a:gd name="T30" fmla="*/ 1 w 177"/>
                <a:gd name="T31" fmla="*/ 1 h 1058"/>
                <a:gd name="T32" fmla="*/ 1 w 177"/>
                <a:gd name="T33" fmla="*/ 1 h 1058"/>
                <a:gd name="T34" fmla="*/ 1 w 177"/>
                <a:gd name="T35" fmla="*/ 1 h 1058"/>
                <a:gd name="T36" fmla="*/ 1 w 177"/>
                <a:gd name="T37" fmla="*/ 1 h 1058"/>
                <a:gd name="T38" fmla="*/ 1 w 177"/>
                <a:gd name="T39" fmla="*/ 1 h 1058"/>
                <a:gd name="T40" fmla="*/ 1 w 177"/>
                <a:gd name="T41" fmla="*/ 1 h 1058"/>
                <a:gd name="T42" fmla="*/ 1 w 177"/>
                <a:gd name="T43" fmla="*/ 0 h 1058"/>
                <a:gd name="T44" fmla="*/ 1 w 177"/>
                <a:gd name="T45" fmla="*/ 1 h 1058"/>
                <a:gd name="T46" fmla="*/ 1 w 177"/>
                <a:gd name="T47" fmla="*/ 1 h 1058"/>
                <a:gd name="T48" fmla="*/ 1 w 177"/>
                <a:gd name="T49" fmla="*/ 1 h 10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7"/>
                <a:gd name="T76" fmla="*/ 0 h 1058"/>
                <a:gd name="T77" fmla="*/ 177 w 177"/>
                <a:gd name="T78" fmla="*/ 1058 h 10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7" h="1058">
                  <a:moveTo>
                    <a:pt x="166" y="14"/>
                  </a:moveTo>
                  <a:lnTo>
                    <a:pt x="177" y="113"/>
                  </a:lnTo>
                  <a:lnTo>
                    <a:pt x="169" y="272"/>
                  </a:lnTo>
                  <a:lnTo>
                    <a:pt x="149" y="408"/>
                  </a:lnTo>
                  <a:lnTo>
                    <a:pt x="123" y="545"/>
                  </a:lnTo>
                  <a:lnTo>
                    <a:pt x="95" y="705"/>
                  </a:lnTo>
                  <a:lnTo>
                    <a:pt x="74" y="874"/>
                  </a:lnTo>
                  <a:lnTo>
                    <a:pt x="66" y="955"/>
                  </a:lnTo>
                  <a:lnTo>
                    <a:pt x="52" y="1036"/>
                  </a:lnTo>
                  <a:lnTo>
                    <a:pt x="41" y="1054"/>
                  </a:lnTo>
                  <a:lnTo>
                    <a:pt x="22" y="1058"/>
                  </a:lnTo>
                  <a:lnTo>
                    <a:pt x="0" y="1028"/>
                  </a:lnTo>
                  <a:lnTo>
                    <a:pt x="18" y="872"/>
                  </a:lnTo>
                  <a:lnTo>
                    <a:pt x="41" y="696"/>
                  </a:lnTo>
                  <a:lnTo>
                    <a:pt x="57" y="613"/>
                  </a:lnTo>
                  <a:lnTo>
                    <a:pt x="73" y="537"/>
                  </a:lnTo>
                  <a:lnTo>
                    <a:pt x="104" y="399"/>
                  </a:lnTo>
                  <a:lnTo>
                    <a:pt x="138" y="103"/>
                  </a:lnTo>
                  <a:lnTo>
                    <a:pt x="126" y="44"/>
                  </a:lnTo>
                  <a:lnTo>
                    <a:pt x="132" y="21"/>
                  </a:lnTo>
                  <a:lnTo>
                    <a:pt x="147" y="4"/>
                  </a:lnTo>
                  <a:lnTo>
                    <a:pt x="160" y="0"/>
                  </a:lnTo>
                  <a:lnTo>
                    <a:pt x="16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Freeform 66">
              <a:extLst>
                <a:ext uri="{FF2B5EF4-FFF2-40B4-BE49-F238E27FC236}">
                  <a16:creationId xmlns:a16="http://schemas.microsoft.com/office/drawing/2014/main" id="{2E9851D3-3CF9-4C8F-A52D-67EFFBEA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" y="2456"/>
              <a:ext cx="52" cy="68"/>
            </a:xfrm>
            <a:custGeom>
              <a:avLst/>
              <a:gdLst>
                <a:gd name="T0" fmla="*/ 1 w 88"/>
                <a:gd name="T1" fmla="*/ 1 h 123"/>
                <a:gd name="T2" fmla="*/ 1 w 88"/>
                <a:gd name="T3" fmla="*/ 1 h 123"/>
                <a:gd name="T4" fmla="*/ 1 w 88"/>
                <a:gd name="T5" fmla="*/ 1 h 123"/>
                <a:gd name="T6" fmla="*/ 1 w 88"/>
                <a:gd name="T7" fmla="*/ 1 h 123"/>
                <a:gd name="T8" fmla="*/ 1 w 88"/>
                <a:gd name="T9" fmla="*/ 1 h 123"/>
                <a:gd name="T10" fmla="*/ 1 w 88"/>
                <a:gd name="T11" fmla="*/ 1 h 123"/>
                <a:gd name="T12" fmla="*/ 0 w 88"/>
                <a:gd name="T13" fmla="*/ 1 h 123"/>
                <a:gd name="T14" fmla="*/ 1 w 88"/>
                <a:gd name="T15" fmla="*/ 0 h 123"/>
                <a:gd name="T16" fmla="*/ 1 w 88"/>
                <a:gd name="T17" fmla="*/ 1 h 123"/>
                <a:gd name="T18" fmla="*/ 1 w 88"/>
                <a:gd name="T19" fmla="*/ 1 h 123"/>
                <a:gd name="T20" fmla="*/ 1 w 88"/>
                <a:gd name="T21" fmla="*/ 1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8"/>
                <a:gd name="T34" fmla="*/ 0 h 123"/>
                <a:gd name="T35" fmla="*/ 88 w 88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8" h="123">
                  <a:moveTo>
                    <a:pt x="45" y="11"/>
                  </a:moveTo>
                  <a:lnTo>
                    <a:pt x="85" y="93"/>
                  </a:lnTo>
                  <a:lnTo>
                    <a:pt x="88" y="111"/>
                  </a:lnTo>
                  <a:lnTo>
                    <a:pt x="77" y="123"/>
                  </a:lnTo>
                  <a:lnTo>
                    <a:pt x="47" y="115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Freeform 67">
              <a:extLst>
                <a:ext uri="{FF2B5EF4-FFF2-40B4-BE49-F238E27FC236}">
                  <a16:creationId xmlns:a16="http://schemas.microsoft.com/office/drawing/2014/main" id="{CCCD2787-5C23-4C77-A63F-1F0654B48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8" y="1241"/>
              <a:ext cx="683" cy="179"/>
            </a:xfrm>
            <a:custGeom>
              <a:avLst/>
              <a:gdLst>
                <a:gd name="T0" fmla="*/ 1 w 1167"/>
                <a:gd name="T1" fmla="*/ 1 h 320"/>
                <a:gd name="T2" fmla="*/ 1 w 1167"/>
                <a:gd name="T3" fmla="*/ 1 h 320"/>
                <a:gd name="T4" fmla="*/ 1 w 1167"/>
                <a:gd name="T5" fmla="*/ 1 h 320"/>
                <a:gd name="T6" fmla="*/ 1 w 1167"/>
                <a:gd name="T7" fmla="*/ 1 h 320"/>
                <a:gd name="T8" fmla="*/ 1 w 1167"/>
                <a:gd name="T9" fmla="*/ 1 h 320"/>
                <a:gd name="T10" fmla="*/ 1 w 1167"/>
                <a:gd name="T11" fmla="*/ 1 h 320"/>
                <a:gd name="T12" fmla="*/ 1 w 1167"/>
                <a:gd name="T13" fmla="*/ 1 h 320"/>
                <a:gd name="T14" fmla="*/ 1 w 1167"/>
                <a:gd name="T15" fmla="*/ 1 h 320"/>
                <a:gd name="T16" fmla="*/ 1 w 1167"/>
                <a:gd name="T17" fmla="*/ 1 h 320"/>
                <a:gd name="T18" fmla="*/ 1 w 1167"/>
                <a:gd name="T19" fmla="*/ 1 h 320"/>
                <a:gd name="T20" fmla="*/ 1 w 1167"/>
                <a:gd name="T21" fmla="*/ 1 h 320"/>
                <a:gd name="T22" fmla="*/ 1 w 1167"/>
                <a:gd name="T23" fmla="*/ 1 h 320"/>
                <a:gd name="T24" fmla="*/ 0 w 1167"/>
                <a:gd name="T25" fmla="*/ 1 h 320"/>
                <a:gd name="T26" fmla="*/ 1 w 1167"/>
                <a:gd name="T27" fmla="*/ 1 h 320"/>
                <a:gd name="T28" fmla="*/ 1 w 1167"/>
                <a:gd name="T29" fmla="*/ 1 h 320"/>
                <a:gd name="T30" fmla="*/ 1 w 1167"/>
                <a:gd name="T31" fmla="*/ 1 h 320"/>
                <a:gd name="T32" fmla="*/ 1 w 1167"/>
                <a:gd name="T33" fmla="*/ 1 h 320"/>
                <a:gd name="T34" fmla="*/ 1 w 1167"/>
                <a:gd name="T35" fmla="*/ 1 h 320"/>
                <a:gd name="T36" fmla="*/ 1 w 1167"/>
                <a:gd name="T37" fmla="*/ 1 h 320"/>
                <a:gd name="T38" fmla="*/ 1 w 1167"/>
                <a:gd name="T39" fmla="*/ 1 h 320"/>
                <a:gd name="T40" fmla="*/ 1 w 1167"/>
                <a:gd name="T41" fmla="*/ 1 h 320"/>
                <a:gd name="T42" fmla="*/ 1 w 1167"/>
                <a:gd name="T43" fmla="*/ 1 h 320"/>
                <a:gd name="T44" fmla="*/ 1 w 1167"/>
                <a:gd name="T45" fmla="*/ 1 h 320"/>
                <a:gd name="T46" fmla="*/ 1 w 1167"/>
                <a:gd name="T47" fmla="*/ 0 h 320"/>
                <a:gd name="T48" fmla="*/ 1 w 1167"/>
                <a:gd name="T49" fmla="*/ 1 h 320"/>
                <a:gd name="T50" fmla="*/ 1 w 1167"/>
                <a:gd name="T51" fmla="*/ 1 h 320"/>
                <a:gd name="T52" fmla="*/ 1 w 1167"/>
                <a:gd name="T53" fmla="*/ 1 h 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67"/>
                <a:gd name="T82" fmla="*/ 0 h 320"/>
                <a:gd name="T83" fmla="*/ 1167 w 1167"/>
                <a:gd name="T84" fmla="*/ 320 h 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67" h="320">
                  <a:moveTo>
                    <a:pt x="1158" y="21"/>
                  </a:moveTo>
                  <a:lnTo>
                    <a:pt x="1015" y="42"/>
                  </a:lnTo>
                  <a:lnTo>
                    <a:pt x="890" y="59"/>
                  </a:lnTo>
                  <a:lnTo>
                    <a:pt x="624" y="99"/>
                  </a:lnTo>
                  <a:lnTo>
                    <a:pt x="482" y="136"/>
                  </a:lnTo>
                  <a:lnTo>
                    <a:pt x="345" y="179"/>
                  </a:lnTo>
                  <a:lnTo>
                    <a:pt x="256" y="202"/>
                  </a:lnTo>
                  <a:lnTo>
                    <a:pt x="179" y="225"/>
                  </a:lnTo>
                  <a:lnTo>
                    <a:pt x="109" y="259"/>
                  </a:lnTo>
                  <a:lnTo>
                    <a:pt x="39" y="313"/>
                  </a:lnTo>
                  <a:lnTo>
                    <a:pt x="22" y="320"/>
                  </a:lnTo>
                  <a:lnTo>
                    <a:pt x="6" y="313"/>
                  </a:lnTo>
                  <a:lnTo>
                    <a:pt x="0" y="298"/>
                  </a:lnTo>
                  <a:lnTo>
                    <a:pt x="6" y="281"/>
                  </a:lnTo>
                  <a:lnTo>
                    <a:pt x="44" y="249"/>
                  </a:lnTo>
                  <a:lnTo>
                    <a:pt x="80" y="223"/>
                  </a:lnTo>
                  <a:lnTo>
                    <a:pt x="156" y="186"/>
                  </a:lnTo>
                  <a:lnTo>
                    <a:pt x="238" y="160"/>
                  </a:lnTo>
                  <a:lnTo>
                    <a:pt x="331" y="136"/>
                  </a:lnTo>
                  <a:lnTo>
                    <a:pt x="472" y="93"/>
                  </a:lnTo>
                  <a:lnTo>
                    <a:pt x="615" y="58"/>
                  </a:lnTo>
                  <a:lnTo>
                    <a:pt x="878" y="15"/>
                  </a:lnTo>
                  <a:lnTo>
                    <a:pt x="1004" y="4"/>
                  </a:lnTo>
                  <a:lnTo>
                    <a:pt x="1154" y="0"/>
                  </a:lnTo>
                  <a:lnTo>
                    <a:pt x="1167" y="9"/>
                  </a:lnTo>
                  <a:lnTo>
                    <a:pt x="115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Freeform 68">
              <a:extLst>
                <a:ext uri="{FF2B5EF4-FFF2-40B4-BE49-F238E27FC236}">
                  <a16:creationId xmlns:a16="http://schemas.microsoft.com/office/drawing/2014/main" id="{8F0C820D-2C91-48D8-9901-28C033886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3" y="1293"/>
              <a:ext cx="279" cy="300"/>
            </a:xfrm>
            <a:custGeom>
              <a:avLst/>
              <a:gdLst>
                <a:gd name="T0" fmla="*/ 1 w 478"/>
                <a:gd name="T1" fmla="*/ 1 h 535"/>
                <a:gd name="T2" fmla="*/ 0 w 478"/>
                <a:gd name="T3" fmla="*/ 1 h 535"/>
                <a:gd name="T4" fmla="*/ 1 w 478"/>
                <a:gd name="T5" fmla="*/ 1 h 535"/>
                <a:gd name="T6" fmla="*/ 1 w 478"/>
                <a:gd name="T7" fmla="*/ 1 h 535"/>
                <a:gd name="T8" fmla="*/ 1 w 478"/>
                <a:gd name="T9" fmla="*/ 1 h 535"/>
                <a:gd name="T10" fmla="*/ 1 w 478"/>
                <a:gd name="T11" fmla="*/ 1 h 535"/>
                <a:gd name="T12" fmla="*/ 1 w 478"/>
                <a:gd name="T13" fmla="*/ 1 h 535"/>
                <a:gd name="T14" fmla="*/ 1 w 478"/>
                <a:gd name="T15" fmla="*/ 1 h 535"/>
                <a:gd name="T16" fmla="*/ 1 w 478"/>
                <a:gd name="T17" fmla="*/ 1 h 535"/>
                <a:gd name="T18" fmla="*/ 1 w 478"/>
                <a:gd name="T19" fmla="*/ 1 h 535"/>
                <a:gd name="T20" fmla="*/ 1 w 478"/>
                <a:gd name="T21" fmla="*/ 0 h 535"/>
                <a:gd name="T22" fmla="*/ 1 w 478"/>
                <a:gd name="T23" fmla="*/ 1 h 535"/>
                <a:gd name="T24" fmla="*/ 1 w 478"/>
                <a:gd name="T25" fmla="*/ 1 h 535"/>
                <a:gd name="T26" fmla="*/ 1 w 478"/>
                <a:gd name="T27" fmla="*/ 1 h 535"/>
                <a:gd name="T28" fmla="*/ 1 w 478"/>
                <a:gd name="T29" fmla="*/ 1 h 535"/>
                <a:gd name="T30" fmla="*/ 1 w 478"/>
                <a:gd name="T31" fmla="*/ 1 h 535"/>
                <a:gd name="T32" fmla="*/ 1 w 478"/>
                <a:gd name="T33" fmla="*/ 1 h 535"/>
                <a:gd name="T34" fmla="*/ 1 w 478"/>
                <a:gd name="T35" fmla="*/ 1 h 535"/>
                <a:gd name="T36" fmla="*/ 1 w 478"/>
                <a:gd name="T37" fmla="*/ 1 h 535"/>
                <a:gd name="T38" fmla="*/ 1 w 478"/>
                <a:gd name="T39" fmla="*/ 1 h 535"/>
                <a:gd name="T40" fmla="*/ 1 w 478"/>
                <a:gd name="T41" fmla="*/ 1 h 535"/>
                <a:gd name="T42" fmla="*/ 1 w 478"/>
                <a:gd name="T43" fmla="*/ 1 h 535"/>
                <a:gd name="T44" fmla="*/ 1 w 478"/>
                <a:gd name="T45" fmla="*/ 1 h 535"/>
                <a:gd name="T46" fmla="*/ 1 w 478"/>
                <a:gd name="T47" fmla="*/ 1 h 535"/>
                <a:gd name="T48" fmla="*/ 1 w 478"/>
                <a:gd name="T49" fmla="*/ 1 h 535"/>
                <a:gd name="T50" fmla="*/ 1 w 478"/>
                <a:gd name="T51" fmla="*/ 1 h 5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8"/>
                <a:gd name="T79" fmla="*/ 0 h 535"/>
                <a:gd name="T80" fmla="*/ 478 w 478"/>
                <a:gd name="T81" fmla="*/ 535 h 5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8" h="535">
                  <a:moveTo>
                    <a:pt x="31" y="527"/>
                  </a:moveTo>
                  <a:lnTo>
                    <a:pt x="0" y="315"/>
                  </a:lnTo>
                  <a:lnTo>
                    <a:pt x="5" y="268"/>
                  </a:lnTo>
                  <a:lnTo>
                    <a:pt x="20" y="221"/>
                  </a:lnTo>
                  <a:lnTo>
                    <a:pt x="43" y="178"/>
                  </a:lnTo>
                  <a:lnTo>
                    <a:pt x="77" y="135"/>
                  </a:lnTo>
                  <a:lnTo>
                    <a:pt x="146" y="95"/>
                  </a:lnTo>
                  <a:lnTo>
                    <a:pt x="228" y="64"/>
                  </a:lnTo>
                  <a:lnTo>
                    <a:pt x="302" y="42"/>
                  </a:lnTo>
                  <a:lnTo>
                    <a:pt x="378" y="22"/>
                  </a:lnTo>
                  <a:lnTo>
                    <a:pt x="465" y="0"/>
                  </a:lnTo>
                  <a:lnTo>
                    <a:pt x="478" y="6"/>
                  </a:lnTo>
                  <a:lnTo>
                    <a:pt x="471" y="20"/>
                  </a:lnTo>
                  <a:lnTo>
                    <a:pt x="387" y="47"/>
                  </a:lnTo>
                  <a:lnTo>
                    <a:pt x="316" y="75"/>
                  </a:lnTo>
                  <a:lnTo>
                    <a:pt x="246" y="107"/>
                  </a:lnTo>
                  <a:lnTo>
                    <a:pt x="167" y="142"/>
                  </a:lnTo>
                  <a:lnTo>
                    <a:pt x="113" y="173"/>
                  </a:lnTo>
                  <a:lnTo>
                    <a:pt x="81" y="212"/>
                  </a:lnTo>
                  <a:lnTo>
                    <a:pt x="57" y="251"/>
                  </a:lnTo>
                  <a:lnTo>
                    <a:pt x="34" y="334"/>
                  </a:lnTo>
                  <a:lnTo>
                    <a:pt x="35" y="423"/>
                  </a:lnTo>
                  <a:lnTo>
                    <a:pt x="52" y="522"/>
                  </a:lnTo>
                  <a:lnTo>
                    <a:pt x="44" y="535"/>
                  </a:lnTo>
                  <a:lnTo>
                    <a:pt x="31" y="5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Freeform 69">
              <a:extLst>
                <a:ext uri="{FF2B5EF4-FFF2-40B4-BE49-F238E27FC236}">
                  <a16:creationId xmlns:a16="http://schemas.microsoft.com/office/drawing/2014/main" id="{1DEBFF65-A809-428E-ACD7-6287AA440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5" y="2161"/>
              <a:ext cx="25" cy="101"/>
            </a:xfrm>
            <a:custGeom>
              <a:avLst/>
              <a:gdLst>
                <a:gd name="T0" fmla="*/ 1 w 43"/>
                <a:gd name="T1" fmla="*/ 1 h 179"/>
                <a:gd name="T2" fmla="*/ 1 w 43"/>
                <a:gd name="T3" fmla="*/ 1 h 179"/>
                <a:gd name="T4" fmla="*/ 1 w 43"/>
                <a:gd name="T5" fmla="*/ 1 h 179"/>
                <a:gd name="T6" fmla="*/ 1 w 43"/>
                <a:gd name="T7" fmla="*/ 1 h 179"/>
                <a:gd name="T8" fmla="*/ 0 w 43"/>
                <a:gd name="T9" fmla="*/ 1 h 179"/>
                <a:gd name="T10" fmla="*/ 1 w 43"/>
                <a:gd name="T11" fmla="*/ 0 h 179"/>
                <a:gd name="T12" fmla="*/ 1 w 43"/>
                <a:gd name="T13" fmla="*/ 1 h 179"/>
                <a:gd name="T14" fmla="*/ 1 w 43"/>
                <a:gd name="T15" fmla="*/ 1 h 179"/>
                <a:gd name="T16" fmla="*/ 1 w 43"/>
                <a:gd name="T17" fmla="*/ 1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79"/>
                <a:gd name="T29" fmla="*/ 43 w 43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79">
                  <a:moveTo>
                    <a:pt x="30" y="58"/>
                  </a:moveTo>
                  <a:lnTo>
                    <a:pt x="30" y="95"/>
                  </a:lnTo>
                  <a:lnTo>
                    <a:pt x="43" y="179"/>
                  </a:lnTo>
                  <a:lnTo>
                    <a:pt x="2" y="179"/>
                  </a:lnTo>
                  <a:lnTo>
                    <a:pt x="0" y="6"/>
                  </a:lnTo>
                  <a:lnTo>
                    <a:pt x="28" y="0"/>
                  </a:lnTo>
                  <a:lnTo>
                    <a:pt x="37" y="17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Box 1">
            <a:extLst>
              <a:ext uri="{FF2B5EF4-FFF2-40B4-BE49-F238E27FC236}">
                <a16:creationId xmlns:a16="http://schemas.microsoft.com/office/drawing/2014/main" id="{77F90148-DDC0-4224-8B04-CFBB453DE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2" y="1870075"/>
            <a:ext cx="838200" cy="368300"/>
          </a:xfrm>
          <a:prstGeom prst="rect">
            <a:avLst/>
          </a:prstGeom>
          <a:solidFill>
            <a:srgbClr val="F9F8F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SEED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F5BC1387-DCA0-491D-9F36-21F3BA9D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751012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905B1B6-42C7-4FD3-847A-46F1D5228E0A}"/>
              </a:ext>
            </a:extLst>
          </p:cNvPr>
          <p:cNvCxnSpPr/>
          <p:nvPr/>
        </p:nvCxnSpPr>
        <p:spPr>
          <a:xfrm>
            <a:off x="2944812" y="2892425"/>
            <a:ext cx="3455988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4F35EDA-CF32-4EC2-9A6F-C29A14211674}"/>
              </a:ext>
            </a:extLst>
          </p:cNvPr>
          <p:cNvCxnSpPr/>
          <p:nvPr/>
        </p:nvCxnSpPr>
        <p:spPr>
          <a:xfrm>
            <a:off x="2951162" y="3151188"/>
            <a:ext cx="3455988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7AB2FE8-EBA9-465C-BF34-12231C075F13}"/>
              </a:ext>
            </a:extLst>
          </p:cNvPr>
          <p:cNvCxnSpPr/>
          <p:nvPr/>
        </p:nvCxnSpPr>
        <p:spPr>
          <a:xfrm>
            <a:off x="2936875" y="3413125"/>
            <a:ext cx="3457575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D11020E-160E-457B-A813-803D09C3E825}"/>
              </a:ext>
            </a:extLst>
          </p:cNvPr>
          <p:cNvCxnSpPr/>
          <p:nvPr/>
        </p:nvCxnSpPr>
        <p:spPr>
          <a:xfrm>
            <a:off x="2936875" y="3676650"/>
            <a:ext cx="3457575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6" name="TextBox 80">
            <a:extLst>
              <a:ext uri="{FF2B5EF4-FFF2-40B4-BE49-F238E27FC236}">
                <a16:creationId xmlns:a16="http://schemas.microsoft.com/office/drawing/2014/main" id="{F89BA3C8-2B37-4464-8058-990812C9574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69887" y="2828925"/>
            <a:ext cx="1858963" cy="677863"/>
          </a:xfrm>
          <a:prstGeom prst="rect">
            <a:avLst/>
          </a:prstGeom>
          <a:solidFill>
            <a:srgbClr val="FFFFD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CHALLENGES</a:t>
            </a:r>
            <a:endParaRPr lang="en-US" altLang="en-US" sz="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4587" name="Subtitle 4">
            <a:extLst>
              <a:ext uri="{FF2B5EF4-FFF2-40B4-BE49-F238E27FC236}">
                <a16:creationId xmlns:a16="http://schemas.microsoft.com/office/drawing/2014/main" id="{9BE3587A-91C1-4218-B017-854AB1B12AFC}"/>
              </a:ext>
            </a:extLst>
          </p:cNvPr>
          <p:cNvSpPr txBox="1">
            <a:spLocks/>
          </p:cNvSpPr>
          <p:nvPr/>
        </p:nvSpPr>
        <p:spPr bwMode="auto">
          <a:xfrm>
            <a:off x="348792" y="4540876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Insight:</a:t>
            </a:r>
            <a:r>
              <a:rPr lang="en-US" altLang="en-US" sz="2800" dirty="0">
                <a:cs typeface="Calibri" panose="020F0502020204030204" pitchFamily="34" charset="0"/>
              </a:rPr>
              <a:t> If a device quickly, repeatedly passes the Linear XEB test, then </a:t>
            </a:r>
            <a:r>
              <a:rPr lang="en-US" altLang="en-US" sz="2800" i="1" dirty="0">
                <a:cs typeface="Calibri" panose="020F0502020204030204" pitchFamily="34" charset="0"/>
              </a:rPr>
              <a:t>even assuming it’s a QC,</a:t>
            </a:r>
            <a:r>
              <a:rPr lang="en-US" altLang="en-US" sz="2800" dirty="0">
                <a:cs typeface="Calibri" panose="020F0502020204030204" pitchFamily="34" charset="0"/>
              </a:rPr>
              <a:t> under a suitable hardness assumption, its outputs must contain lots of entropy; they can’t be secretly deterministic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Subtitle 4">
            <a:extLst>
              <a:ext uri="{FF2B5EF4-FFF2-40B4-BE49-F238E27FC236}">
                <a16:creationId xmlns:a16="http://schemas.microsoft.com/office/drawing/2014/main" id="{8116F052-9210-4F54-A335-588AF4DE9AE4}"/>
              </a:ext>
            </a:extLst>
          </p:cNvPr>
          <p:cNvSpPr txBox="1">
            <a:spLocks/>
          </p:cNvSpPr>
          <p:nvPr/>
        </p:nvSpPr>
        <p:spPr bwMode="auto">
          <a:xfrm>
            <a:off x="381000" y="228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Means that current quantum supremacy experiments could have an actual application: generating cryptographically certified random bits!</a:t>
            </a:r>
          </a:p>
          <a:p>
            <a:pPr lvl="1">
              <a:buNone/>
            </a:pPr>
            <a:r>
              <a:rPr lang="en-US" altLang="en-US" sz="2400" b="1" dirty="0">
                <a:solidFill>
                  <a:srgbClr val="00B050"/>
                </a:solidFill>
                <a:cs typeface="Calibri" panose="020F0502020204030204" pitchFamily="34" charset="0"/>
              </a:rPr>
              <a:t>Generating random bits using QM is trivial.  But how do you </a:t>
            </a:r>
            <a:r>
              <a:rPr lang="en-US" altLang="en-US" sz="2400" b="1" i="1" dirty="0">
                <a:solidFill>
                  <a:srgbClr val="00B050"/>
                </a:solidFill>
                <a:cs typeface="Calibri" panose="020F0502020204030204" pitchFamily="34" charset="0"/>
              </a:rPr>
              <a:t>prove</a:t>
            </a:r>
            <a:r>
              <a:rPr lang="en-US" altLang="en-US" sz="2400" b="1" dirty="0">
                <a:solidFill>
                  <a:srgbClr val="00B050"/>
                </a:solidFill>
                <a:cs typeface="Calibri" panose="020F0502020204030204" pitchFamily="34" charset="0"/>
              </a:rPr>
              <a:t> the randomness of the bits to a faraway skeptic, who doesn’t trust your hardware?</a:t>
            </a:r>
          </a:p>
        </p:txBody>
      </p:sp>
      <p:sp>
        <p:nvSpPr>
          <p:cNvPr id="77" name="Subtitle 4">
            <a:extLst>
              <a:ext uri="{FF2B5EF4-FFF2-40B4-BE49-F238E27FC236}">
                <a16:creationId xmlns:a16="http://schemas.microsoft.com/office/drawing/2014/main" id="{9BC3097A-6B12-4636-9CED-4BE46B92B2BF}"/>
              </a:ext>
            </a:extLst>
          </p:cNvPr>
          <p:cNvSpPr txBox="1">
            <a:spLocks/>
          </p:cNvSpPr>
          <p:nvPr/>
        </p:nvSpPr>
        <p:spPr bwMode="auto">
          <a:xfrm>
            <a:off x="381000" y="298515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Why do we want this?  Lotteries, zero-knowledge protocols, proof-of-stake cryptocurrencies like Ethereum…</a:t>
            </a:r>
            <a:endParaRPr lang="en-US" altLang="en-US" sz="20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  <p:sp>
        <p:nvSpPr>
          <p:cNvPr id="78" name="Subtitle 4">
            <a:extLst>
              <a:ext uri="{FF2B5EF4-FFF2-40B4-BE49-F238E27FC236}">
                <a16:creationId xmlns:a16="http://schemas.microsoft.com/office/drawing/2014/main" id="{24C51195-505B-4156-8BF4-9514C4E3C34B}"/>
              </a:ext>
            </a:extLst>
          </p:cNvPr>
          <p:cNvSpPr txBox="1">
            <a:spLocks/>
          </p:cNvSpPr>
          <p:nvPr/>
        </p:nvSpPr>
        <p:spPr bwMode="auto">
          <a:xfrm>
            <a:off x="381000" y="411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Sketch of protocol:</a:t>
            </a:r>
            <a:r>
              <a:rPr lang="en-US" altLang="en-US" sz="2800" dirty="0">
                <a:cs typeface="Calibri" panose="020F0502020204030204" pitchFamily="34" charset="0"/>
              </a:rPr>
              <a:t> Skeptic generates pseudorandom challenge circuits C</a:t>
            </a:r>
            <a:r>
              <a:rPr lang="en-US" altLang="en-US" sz="2800" baseline="-25000" dirty="0">
                <a:cs typeface="Calibri" panose="020F0502020204030204" pitchFamily="34" charset="0"/>
              </a:rPr>
              <a:t>1</a:t>
            </a:r>
            <a:r>
              <a:rPr lang="en-US" altLang="en-US" sz="2800" dirty="0">
                <a:cs typeface="Calibri" panose="020F0502020204030204" pitchFamily="34" charset="0"/>
              </a:rPr>
              <a:t>,C</a:t>
            </a:r>
            <a:r>
              <a:rPr lang="en-US" altLang="en-US" sz="2800" baseline="-25000" dirty="0"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cs typeface="Calibri" panose="020F0502020204030204" pitchFamily="34" charset="0"/>
              </a:rPr>
              <a:t>,…, sends them to QC, gets back outputs, calculates their LXEB, and if the test passes, feeds the outputs into a randomness extractor</a:t>
            </a:r>
          </a:p>
          <a:p>
            <a:pPr lvl="1">
              <a:buNone/>
            </a:pPr>
            <a:r>
              <a:rPr lang="en-US" altLang="en-US" sz="2400" b="1" dirty="0">
                <a:solidFill>
                  <a:srgbClr val="00B050"/>
                </a:solidFill>
                <a:cs typeface="Calibri" panose="020F0502020204030204" pitchFamily="34" charset="0"/>
              </a:rPr>
              <a:t>Assumption: The verifier starts with a small amount of “seed” randomness</a:t>
            </a:r>
            <a:endParaRPr lang="en-US" altLang="en-US" sz="2000" b="1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95780A57-A739-4CFD-9F2F-0A4B8C8B3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62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</a:rPr>
              <a:t>Experimental Demonstration!</a:t>
            </a:r>
            <a:br>
              <a:rPr lang="en-US" altLang="en-US" sz="4400" b="1" dirty="0">
                <a:solidFill>
                  <a:srgbClr val="0070C0"/>
                </a:solidFill>
              </a:rPr>
            </a:br>
            <a:r>
              <a:rPr lang="en-US" altLang="en-US" sz="2800" b="1" dirty="0">
                <a:solidFill>
                  <a:srgbClr val="0070C0"/>
                </a:solidFill>
              </a:rPr>
              <a:t>JP Morgan Chase and </a:t>
            </a:r>
            <a:r>
              <a:rPr lang="en-US" altLang="en-US" sz="2800" b="1" dirty="0" err="1">
                <a:solidFill>
                  <a:srgbClr val="0070C0"/>
                </a:solidFill>
              </a:rPr>
              <a:t>Quantinuum</a:t>
            </a:r>
            <a:r>
              <a:rPr lang="en-US" altLang="en-US" sz="2800" b="1" dirty="0">
                <a:solidFill>
                  <a:srgbClr val="0070C0"/>
                </a:solidFill>
              </a:rPr>
              <a:t>, March 2025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  <p:sp>
        <p:nvSpPr>
          <p:cNvPr id="24587" name="Subtitle 4">
            <a:extLst>
              <a:ext uri="{FF2B5EF4-FFF2-40B4-BE49-F238E27FC236}">
                <a16:creationId xmlns:a16="http://schemas.microsoft.com/office/drawing/2014/main" id="{9BE3587A-91C1-4218-B017-854AB1B12AFC}"/>
              </a:ext>
            </a:extLst>
          </p:cNvPr>
          <p:cNvSpPr txBox="1">
            <a:spLocks/>
          </p:cNvSpPr>
          <p:nvPr/>
        </p:nvSpPr>
        <p:spPr bwMode="auto">
          <a:xfrm>
            <a:off x="4419600" y="16002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dirty="0">
                <a:cs typeface="Calibri" panose="020F0502020204030204" pitchFamily="34" charset="0"/>
              </a:rPr>
              <a:t>Used 56-qubit trapped ion device.  Outputs verified using the Summit and Frontier supercomputers.  Generated ~70,000 certifiably random bits over 1 day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14A58-D498-4F74-96CB-9045F2A9E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10732"/>
            <a:ext cx="3763279" cy="2337274"/>
          </a:xfrm>
          <a:prstGeom prst="rect">
            <a:avLst/>
          </a:prstGeom>
        </p:spPr>
      </p:pic>
      <p:sp>
        <p:nvSpPr>
          <p:cNvPr id="77" name="Subtitle 4">
            <a:extLst>
              <a:ext uri="{FF2B5EF4-FFF2-40B4-BE49-F238E27FC236}">
                <a16:creationId xmlns:a16="http://schemas.microsoft.com/office/drawing/2014/main" id="{EE19F53F-7EA0-4807-A6A3-DC3A9977C727}"/>
              </a:ext>
            </a:extLst>
          </p:cNvPr>
          <p:cNvSpPr txBox="1">
            <a:spLocks/>
          </p:cNvSpPr>
          <p:nvPr/>
        </p:nvSpPr>
        <p:spPr bwMode="auto">
          <a:xfrm>
            <a:off x="240383" y="4394347"/>
            <a:ext cx="85108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Calibri" panose="020F0502020204030204" pitchFamily="34" charset="0"/>
              </a:rPr>
              <a:t>Key Limitation:</a:t>
            </a:r>
            <a:r>
              <a:rPr lang="en-US" altLang="en-US" sz="2800" dirty="0">
                <a:cs typeface="Calibri" panose="020F0502020204030204" pitchFamily="34" charset="0"/>
              </a:rPr>
              <a:t> While spoofing the randomness seems to require giant supercomputers, we can’t make spoofing </a:t>
            </a:r>
            <a:r>
              <a:rPr lang="en-US" altLang="en-US" sz="2800" i="1" dirty="0">
                <a:cs typeface="Calibri" panose="020F0502020204030204" pitchFamily="34" charset="0"/>
              </a:rPr>
              <a:t>completely</a:t>
            </a:r>
            <a:r>
              <a:rPr lang="en-US" altLang="en-US" sz="2800" dirty="0">
                <a:cs typeface="Calibri" panose="020F0502020204030204" pitchFamily="34" charset="0"/>
              </a:rPr>
              <a:t> infeasible, or else verifying the outputs would also be!  Brings us back to the main drawback of sampling-based quantum supremacy itself…</a:t>
            </a:r>
          </a:p>
        </p:txBody>
      </p:sp>
    </p:spTree>
    <p:extLst>
      <p:ext uri="{BB962C8B-B14F-4D97-AF65-F5344CB8AC3E}">
        <p14:creationId xmlns:p14="http://schemas.microsoft.com/office/powerpoint/2010/main" val="6072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67F3E79-36CE-407A-A2BB-F15FC4091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6" y="311256"/>
            <a:ext cx="8467725" cy="795337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19461" name="Subtitle 4">
            <a:extLst>
              <a:ext uri="{FF2B5EF4-FFF2-40B4-BE49-F238E27FC236}">
                <a16:creationId xmlns:a16="http://schemas.microsoft.com/office/drawing/2014/main" id="{20214098-A756-4A3B-BED3-B0B78291674B}"/>
              </a:ext>
            </a:extLst>
          </p:cNvPr>
          <p:cNvSpPr txBox="1">
            <a:spLocks/>
          </p:cNvSpPr>
          <p:nvPr/>
        </p:nvSpPr>
        <p:spPr bwMode="auto">
          <a:xfrm>
            <a:off x="380999" y="1176337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Multiple experimental groups have now achieved huge apparent quantum speedups, for contrived sampling tasks with 50-100 qubits … but checking the answers with a classical computer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also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seems exponentially hard!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Subtitle 4">
            <a:extLst>
              <a:ext uri="{FF2B5EF4-FFF2-40B4-BE49-F238E27FC236}">
                <a16:creationId xmlns:a16="http://schemas.microsoft.com/office/drawing/2014/main" id="{EEBE78BE-EF7D-455E-93A1-4AD780380FB6}"/>
              </a:ext>
            </a:extLst>
          </p:cNvPr>
          <p:cNvSpPr txBox="1">
            <a:spLocks/>
          </p:cNvSpPr>
          <p:nvPr/>
        </p:nvSpPr>
        <p:spPr bwMode="auto">
          <a:xfrm>
            <a:off x="366075" y="3048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Scalable fault-tolerant QCs (capable of Shor’s algorithm, verification protocols, etc.) should solve this problem, but I’m too impatient to wait for that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8E93962-620C-46DC-A420-743C4B5E068C}"/>
              </a:ext>
            </a:extLst>
          </p:cNvPr>
          <p:cNvSpPr txBox="1">
            <a:spLocks/>
          </p:cNvSpPr>
          <p:nvPr/>
        </p:nvSpPr>
        <p:spPr bwMode="auto">
          <a:xfrm>
            <a:off x="352720" y="56918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solution to this challenge could have immediate application </a:t>
            </a:r>
            <a:r>
              <a:rPr lang="en-US" altLang="en-US" sz="2800" dirty="0">
                <a:solidFill>
                  <a:prstClr val="black"/>
                </a:solidFill>
                <a:cs typeface="Calibri" panose="020F0502020204030204" pitchFamily="34" charset="0"/>
              </a:rPr>
              <a:t>to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generating certifiably random bits!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939E8AB6-08AF-4BF0-99A0-6E5AE27BF7A8}"/>
              </a:ext>
            </a:extLst>
          </p:cNvPr>
          <p:cNvSpPr txBox="1">
            <a:spLocks/>
          </p:cNvSpPr>
          <p:nvPr/>
        </p:nvSpPr>
        <p:spPr bwMode="auto">
          <a:xfrm>
            <a:off x="366075" y="4572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Key Challenge: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cs typeface="Calibri" panose="020F0502020204030204" pitchFamily="34" charset="0"/>
              </a:rPr>
              <a:t>Efficiently v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erifiable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quantum supremacy with a near-term device (e.g. using peaked circuits?)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5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Quantum Computing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B0A7C74D-8E81-4050-82BC-B76994D13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69675"/>
              </p:ext>
            </p:extLst>
          </p:nvPr>
        </p:nvGraphicFramePr>
        <p:xfrm>
          <a:off x="1319489" y="1524000"/>
          <a:ext cx="63526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990600" imgH="368300" progId="Equation.3">
                  <p:embed/>
                </p:oleObj>
              </mc:Choice>
              <mc:Fallback>
                <p:oleObj name="Equation" r:id="rId4" imgW="990600" imgH="368300" progId="Equation.3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B0A7C74D-8E81-4050-82BC-B76994D13F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489" y="1524000"/>
                        <a:ext cx="6352621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C15590AF-7C00-45D1-B80F-0A17E34C88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07670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n entangled particles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b="1" baseline="30000" dirty="0">
                <a:solidFill>
                  <a:srgbClr val="FF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complex numbers to specify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C85D9F-DA07-44AC-8EAB-3DC299A0C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388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</a:rPr>
              <a:t>Not just magic exponential parallelism—we only see a single sample on measurement!</a:t>
            </a:r>
          </a:p>
        </p:txBody>
      </p:sp>
    </p:spTree>
    <p:extLst>
      <p:ext uri="{BB962C8B-B14F-4D97-AF65-F5344CB8AC3E}">
        <p14:creationId xmlns:p14="http://schemas.microsoft.com/office/powerpoint/2010/main" val="109160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00535"/>
            <a:ext cx="8915400" cy="89486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 Will QCs Be Good For?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C55357-72DC-472D-AD6B-8CC3EB6B3A47}"/>
              </a:ext>
            </a:extLst>
          </p:cNvPr>
          <p:cNvSpPr/>
          <p:nvPr/>
        </p:nvSpPr>
        <p:spPr>
          <a:xfrm>
            <a:off x="342900" y="16002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Simulating quantum physics and chemistry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Breaking current public-key encryption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We’ll have to get lucky for most other applications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	</a:t>
            </a:r>
            <a:r>
              <a:rPr lang="en-US" alt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(You’ve been systemically lied to about this)</a:t>
            </a:r>
          </a:p>
          <a:p>
            <a:pPr eaLnBrk="1" hangingPunct="1"/>
            <a:endParaRPr lang="en-US" altLang="en-US" sz="3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0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000" dirty="0">
                <a:latin typeface="Calibri" panose="020F0502020204030204" pitchFamily="34" charset="0"/>
              </a:rPr>
              <a:t>But no matter!  The </a:t>
            </a:r>
            <a:r>
              <a:rPr lang="en-US" altLang="en-US" sz="3000" b="1" dirty="0">
                <a:solidFill>
                  <a:srgbClr val="FF0000"/>
                </a:solidFill>
                <a:latin typeface="Calibri" panose="020F0502020204030204" pitchFamily="34" charset="0"/>
              </a:rPr>
              <a:t>#1 application</a:t>
            </a:r>
            <a:r>
              <a:rPr lang="en-US" altLang="en-US" sz="3000" dirty="0">
                <a:latin typeface="Calibri" panose="020F0502020204030204" pitchFamily="34" charset="0"/>
              </a:rPr>
              <a:t>: disproving all the people who say it can never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2C437021-21F1-43D0-98E1-F1B1A051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25413"/>
            <a:ext cx="49006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How to Build a QC…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918FCD15-9EEC-4792-8FB0-235E3D974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195263"/>
            <a:ext cx="3381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Trapped Ions</a:t>
            </a:r>
            <a:br>
              <a:rPr lang="en-US" altLang="en-US" dirty="0"/>
            </a:br>
            <a:r>
              <a:rPr lang="en-US" altLang="en-US" sz="2800" dirty="0"/>
              <a:t>(</a:t>
            </a:r>
            <a:r>
              <a:rPr lang="en-US" altLang="en-US" sz="2800" dirty="0" err="1"/>
              <a:t>Quantinuum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IonQ</a:t>
            </a:r>
            <a:r>
              <a:rPr lang="en-US" altLang="en-US" sz="2800" dirty="0"/>
              <a:t>…)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8196" name="Picture 2" descr="Image result for trapped ions">
            <a:extLst>
              <a:ext uri="{FF2B5EF4-FFF2-40B4-BE49-F238E27FC236}">
                <a16:creationId xmlns:a16="http://schemas.microsoft.com/office/drawing/2014/main" id="{4DFAA092-FEE7-49F3-9E4B-D091F139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211263"/>
            <a:ext cx="4343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Image result for google sycamore quantum">
            <a:extLst>
              <a:ext uri="{FF2B5EF4-FFF2-40B4-BE49-F238E27FC236}">
                <a16:creationId xmlns:a16="http://schemas.microsoft.com/office/drawing/2014/main" id="{A132E3E1-5BA9-4455-8AAE-96FA98D4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303338"/>
            <a:ext cx="37338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3">
            <a:extLst>
              <a:ext uri="{FF2B5EF4-FFF2-40B4-BE49-F238E27FC236}">
                <a16:creationId xmlns:a16="http://schemas.microsoft.com/office/drawing/2014/main" id="{F14A2F8A-DEA5-4B2F-99B8-C9C61AC02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3295650"/>
            <a:ext cx="4208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Superconducting Qubits</a:t>
            </a:r>
            <a:br>
              <a:rPr lang="en-US" altLang="en-US" dirty="0"/>
            </a:br>
            <a:r>
              <a:rPr lang="en-US" altLang="en-US" sz="2800" dirty="0"/>
              <a:t>(Google, IBM, …)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8199" name="Picture 6" descr="Image result for superconducting quantum dilution fridge">
            <a:extLst>
              <a:ext uri="{FF2B5EF4-FFF2-40B4-BE49-F238E27FC236}">
                <a16:creationId xmlns:a16="http://schemas.microsoft.com/office/drawing/2014/main" id="{9C088A88-DF9E-45E2-8C54-BA579F6A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303713"/>
            <a:ext cx="17605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>
            <a:extLst>
              <a:ext uri="{FF2B5EF4-FFF2-40B4-BE49-F238E27FC236}">
                <a16:creationId xmlns:a16="http://schemas.microsoft.com/office/drawing/2014/main" id="{BECF505E-DCB9-4941-97AB-C3D37782B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5334000"/>
            <a:ext cx="23622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3">
            <a:extLst>
              <a:ext uri="{FF2B5EF4-FFF2-40B4-BE49-F238E27FC236}">
                <a16:creationId xmlns:a16="http://schemas.microsoft.com/office/drawing/2014/main" id="{23ABBB7D-7243-41E1-9B7F-17BE58354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900" y="4303713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Photonics</a:t>
            </a:r>
            <a:br>
              <a:rPr lang="en-US" altLang="en-US"/>
            </a:br>
            <a:r>
              <a:rPr lang="en-US" altLang="en-US" sz="2800"/>
              <a:t>(PsiQuantum…)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202" name="Picture 12">
            <a:extLst>
              <a:ext uri="{FF2B5EF4-FFF2-40B4-BE49-F238E27FC236}">
                <a16:creationId xmlns:a16="http://schemas.microsoft.com/office/drawing/2014/main" id="{3840D7D0-FB0E-47E7-8D2A-BAEE8F88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587875"/>
            <a:ext cx="1957387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3">
            <a:extLst>
              <a:ext uri="{FF2B5EF4-FFF2-40B4-BE49-F238E27FC236}">
                <a16:creationId xmlns:a16="http://schemas.microsoft.com/office/drawing/2014/main" id="{FC5A5E7B-6E2D-4025-82B2-587E6B68C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4827588"/>
            <a:ext cx="24320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Nonabelian Anyons </a:t>
            </a:r>
            <a:r>
              <a:rPr lang="en-US" altLang="en-US" sz="2800"/>
              <a:t>(Microsoft…)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8204" name="Picture 15">
            <a:extLst>
              <a:ext uri="{FF2B5EF4-FFF2-40B4-BE49-F238E27FC236}">
                <a16:creationId xmlns:a16="http://schemas.microsoft.com/office/drawing/2014/main" id="{8B87EC0E-E571-4DD8-B13A-6C92C435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5888"/>
            <a:ext cx="22987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3">
            <a:extLst>
              <a:ext uri="{FF2B5EF4-FFF2-40B4-BE49-F238E27FC236}">
                <a16:creationId xmlns:a16="http://schemas.microsoft.com/office/drawing/2014/main" id="{DD66C878-52DC-4AD9-B82E-5DD00705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263" y="2808288"/>
            <a:ext cx="2327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Cold Atoms</a:t>
            </a:r>
            <a:br>
              <a:rPr lang="en-US" altLang="en-US" dirty="0"/>
            </a:br>
            <a:r>
              <a:rPr lang="en-US" altLang="en-US" sz="2800" dirty="0"/>
              <a:t>(</a:t>
            </a:r>
            <a:r>
              <a:rPr lang="en-US" altLang="en-US" sz="2800" dirty="0" err="1"/>
              <a:t>QuEra</a:t>
            </a:r>
            <a:r>
              <a:rPr lang="en-US" altLang="en-US" sz="2800" dirty="0"/>
              <a:t>, Atom…)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7808DC-A9E6-4C65-89A6-E508B3A277E1}"/>
              </a:ext>
            </a:extLst>
          </p:cNvPr>
          <p:cNvCxnSpPr/>
          <p:nvPr/>
        </p:nvCxnSpPr>
        <p:spPr>
          <a:xfrm>
            <a:off x="4365625" y="998538"/>
            <a:ext cx="0" cy="3316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F890D6-6837-4569-A7E8-A945596202EB}"/>
              </a:ext>
            </a:extLst>
          </p:cNvPr>
          <p:cNvCxnSpPr/>
          <p:nvPr/>
        </p:nvCxnSpPr>
        <p:spPr>
          <a:xfrm flipH="1">
            <a:off x="2281238" y="4329113"/>
            <a:ext cx="686276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A229B2E-70A8-4FDF-8873-4AC1CA942889}"/>
              </a:ext>
            </a:extLst>
          </p:cNvPr>
          <p:cNvCxnSpPr/>
          <p:nvPr/>
        </p:nvCxnSpPr>
        <p:spPr>
          <a:xfrm>
            <a:off x="2281238" y="4303713"/>
            <a:ext cx="0" cy="25542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3CA153-3A7C-4C11-9C08-F12616272830}"/>
              </a:ext>
            </a:extLst>
          </p:cNvPr>
          <p:cNvCxnSpPr/>
          <p:nvPr/>
        </p:nvCxnSpPr>
        <p:spPr>
          <a:xfrm>
            <a:off x="6565900" y="4314825"/>
            <a:ext cx="0" cy="25542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F7FF3BD-C0B3-4E01-AA58-A494E9D3B944}"/>
              </a:ext>
            </a:extLst>
          </p:cNvPr>
          <p:cNvCxnSpPr/>
          <p:nvPr/>
        </p:nvCxnSpPr>
        <p:spPr>
          <a:xfrm flipH="1">
            <a:off x="4365625" y="2438400"/>
            <a:ext cx="486727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A072D2-20D3-484F-822A-F3B6382C9786}"/>
              </a:ext>
            </a:extLst>
          </p:cNvPr>
          <p:cNvCxnSpPr/>
          <p:nvPr/>
        </p:nvCxnSpPr>
        <p:spPr>
          <a:xfrm flipH="1">
            <a:off x="0" y="1019175"/>
            <a:ext cx="5402263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E48C80-0F20-4EC2-ABAC-2D76CFC5CA8C}"/>
              </a:ext>
            </a:extLst>
          </p:cNvPr>
          <p:cNvCxnSpPr/>
          <p:nvPr/>
        </p:nvCxnSpPr>
        <p:spPr>
          <a:xfrm>
            <a:off x="5402263" y="0"/>
            <a:ext cx="0" cy="10191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decoherence schrodinger's cat">
            <a:extLst>
              <a:ext uri="{FF2B5EF4-FFF2-40B4-BE49-F238E27FC236}">
                <a16:creationId xmlns:a16="http://schemas.microsoft.com/office/drawing/2014/main" id="{EC899A22-0B79-43A8-B6AA-CADFDFF39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047750"/>
            <a:ext cx="24590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2">
            <a:extLst>
              <a:ext uri="{FF2B5EF4-FFF2-40B4-BE49-F238E27FC236}">
                <a16:creationId xmlns:a16="http://schemas.microsoft.com/office/drawing/2014/main" id="{F2457440-AD53-4993-B641-297622305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Why Is Building a QC So Damn Hard?</a:t>
            </a:r>
            <a:endParaRPr lang="en-US" sz="4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5DAF8D96-FD72-4EAC-8259-D95627E30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066800"/>
            <a:ext cx="6299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</a:rPr>
              <a:t>Decoherence: </a:t>
            </a:r>
            <a:r>
              <a:rPr lang="en-US" altLang="en-US" sz="3000"/>
              <a:t>Unwanted interaction between the QC and its environment, prematurely “measuring” the QC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BF18687F-2999-4806-930E-72591ADA6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246438"/>
            <a:ext cx="8509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In most QC researchers’ view, </a:t>
            </a:r>
            <a:r>
              <a:rPr lang="en-US" altLang="en-US" sz="3000" b="1">
                <a:solidFill>
                  <a:srgbClr val="FF0000"/>
                </a:solidFill>
              </a:rPr>
              <a:t>quantum fault-tolerance</a:t>
            </a:r>
            <a:r>
              <a:rPr lang="en-US" altLang="en-US" sz="3000"/>
              <a:t> (discovered in the mid-1990s) provides the ultimate theoretical solution to decoherence</a:t>
            </a:r>
            <a:endParaRPr lang="en-US" altLang="en-US" sz="3000">
              <a:solidFill>
                <a:srgbClr val="000000"/>
              </a:solidFill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89BCB9A2-BAF9-4D9D-8222-A996DF707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770438"/>
            <a:ext cx="8509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/>
              <a:t>But fault-tolerance itself will require very precise physical control over the qubits—of a sort experimentalists seem unlikely to achieve for years (though they’ve made great strides)</a:t>
            </a:r>
            <a:endParaRPr lang="en-US" altLang="en-US" sz="3000">
              <a:solidFill>
                <a:srgbClr val="000000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C661D1D-D9B9-44A1-B7DA-A684E2C83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2667000"/>
            <a:ext cx="723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</a:rPr>
              <a:t>The more operations and qubits, the worse things 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9" grpId="0"/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8154D8B0-EDFD-40CA-8130-FBA9840E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553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What Is Quantum Computational Supremacy?</a:t>
            </a:r>
            <a:endParaRPr lang="en-US" sz="42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42B0793C-EBE4-4186-9401-09A23A0B0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911350"/>
            <a:ext cx="8509000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The use of a quantum computer to solve </a:t>
            </a:r>
            <a:r>
              <a:rPr lang="en-US" altLang="en-US" sz="3000" b="1" dirty="0">
                <a:solidFill>
                  <a:srgbClr val="FF0000"/>
                </a:solidFill>
              </a:rPr>
              <a:t>some</a:t>
            </a:r>
            <a:r>
              <a:rPr lang="en-US" altLang="en-US" sz="3000" dirty="0">
                <a:solidFill>
                  <a:srgbClr val="000000"/>
                </a:solidFill>
              </a:rPr>
              <a:t> well-defined problem much faster than any available classical computer running any known algorithm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Problem doesn’t need to be useful, but </a:t>
            </a:r>
            <a:r>
              <a:rPr lang="en-US" altLang="en-US" sz="3000" b="1" dirty="0">
                <a:solidFill>
                  <a:srgbClr val="FF0000"/>
                </a:solidFill>
              </a:rPr>
              <a:t>does</a:t>
            </a:r>
            <a:r>
              <a:rPr lang="en-US" altLang="en-US" sz="3000" dirty="0">
                <a:solidFill>
                  <a:srgbClr val="000000"/>
                </a:solidFill>
              </a:rPr>
              <a:t> need a hardware-independent mathematical definition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>
                <a:solidFill>
                  <a:srgbClr val="000000"/>
                </a:solidFill>
              </a:rPr>
              <a:t>Need: an actual observed speedup, </a:t>
            </a:r>
            <a:r>
              <a:rPr lang="en-US" altLang="en-US" sz="3000" b="1" dirty="0">
                <a:solidFill>
                  <a:srgbClr val="FF0000"/>
                </a:solidFill>
              </a:rPr>
              <a:t>and</a:t>
            </a:r>
            <a:r>
              <a:rPr lang="en-US" altLang="en-US" sz="3000" dirty="0">
                <a:solidFill>
                  <a:srgbClr val="000000"/>
                </a:solidFill>
              </a:rPr>
              <a:t> a theoretical asymptotic speedup, </a:t>
            </a:r>
            <a:r>
              <a:rPr lang="en-US" altLang="en-US" sz="3000" b="1" dirty="0">
                <a:solidFill>
                  <a:srgbClr val="FF0000"/>
                </a:solidFill>
              </a:rPr>
              <a:t>and</a:t>
            </a:r>
            <a:r>
              <a:rPr lang="en-US" altLang="en-US" sz="3000" dirty="0">
                <a:solidFill>
                  <a:srgbClr val="000000"/>
                </a:solidFill>
              </a:rPr>
              <a:t> a causal connection between the two</a:t>
            </a:r>
          </a:p>
        </p:txBody>
      </p:sp>
      <p:pic>
        <p:nvPicPr>
          <p:cNvPr id="12293" name="Picture 13" descr="Image result for john preskill">
            <a:extLst>
              <a:ext uri="{FF2B5EF4-FFF2-40B4-BE49-F238E27FC236}">
                <a16:creationId xmlns:a16="http://schemas.microsoft.com/office/drawing/2014/main" id="{EA423644-791A-41BA-81CB-F7EB2C72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100" y="14288"/>
            <a:ext cx="124301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3">
            <a:extLst>
              <a:ext uri="{FF2B5EF4-FFF2-40B4-BE49-F238E27FC236}">
                <a16:creationId xmlns:a16="http://schemas.microsoft.com/office/drawing/2014/main" id="{A06C9757-9B13-4B9F-8280-94519F7C2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388" y="1220788"/>
            <a:ext cx="25669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</a:rPr>
              <a:t>Preskill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>
            <a:extLst>
              <a:ext uri="{FF2B5EF4-FFF2-40B4-BE49-F238E27FC236}">
                <a16:creationId xmlns:a16="http://schemas.microsoft.com/office/drawing/2014/main" id="{05902686-0120-4D34-81D9-56F3EF6D0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9225"/>
            <a:ext cx="8305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The Random Circuit Proposal</a:t>
            </a:r>
            <a:endParaRPr lang="en-US" sz="3000" b="1" cap="small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1A6DA80D-1012-45A4-B2F8-E8D37DFA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92200"/>
            <a:ext cx="6443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Challenge the QC by sending it a randomly generated quantum circuit C on n qubits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3BD757-6B9D-4FCE-98F9-9DD42767A3F8}"/>
              </a:ext>
            </a:extLst>
          </p:cNvPr>
          <p:cNvSpPr/>
          <p:nvPr/>
        </p:nvSpPr>
        <p:spPr>
          <a:xfrm>
            <a:off x="393700" y="1414463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784768-5F86-4195-B02B-6A4EFF3BC7E7}"/>
              </a:ext>
            </a:extLst>
          </p:cNvPr>
          <p:cNvSpPr/>
          <p:nvPr/>
        </p:nvSpPr>
        <p:spPr>
          <a:xfrm>
            <a:off x="928688" y="1414463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2E85B1-C4DF-4EAF-BE91-29A2AB787443}"/>
              </a:ext>
            </a:extLst>
          </p:cNvPr>
          <p:cNvSpPr/>
          <p:nvPr/>
        </p:nvSpPr>
        <p:spPr>
          <a:xfrm>
            <a:off x="393700" y="18669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51D52B-6B56-4B82-9FB4-696895C4EDFF}"/>
              </a:ext>
            </a:extLst>
          </p:cNvPr>
          <p:cNvSpPr/>
          <p:nvPr/>
        </p:nvSpPr>
        <p:spPr>
          <a:xfrm>
            <a:off x="928688" y="1866900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B50BA1-1F47-40F8-A332-3208AF501979}"/>
              </a:ext>
            </a:extLst>
          </p:cNvPr>
          <p:cNvSpPr/>
          <p:nvPr/>
        </p:nvSpPr>
        <p:spPr>
          <a:xfrm>
            <a:off x="393700" y="23431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5BFEC6-6DA0-4ED5-B364-06120A554F42}"/>
              </a:ext>
            </a:extLst>
          </p:cNvPr>
          <p:cNvSpPr/>
          <p:nvPr/>
        </p:nvSpPr>
        <p:spPr>
          <a:xfrm>
            <a:off x="928688" y="2343150"/>
            <a:ext cx="179387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E1435E-3A61-4BF2-AE79-CDA68E7FFF4C}"/>
              </a:ext>
            </a:extLst>
          </p:cNvPr>
          <p:cNvSpPr/>
          <p:nvPr/>
        </p:nvSpPr>
        <p:spPr>
          <a:xfrm>
            <a:off x="393700" y="2795588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8D1DAC-7E9C-4356-9079-9C3C2A62AEB1}"/>
              </a:ext>
            </a:extLst>
          </p:cNvPr>
          <p:cNvSpPr/>
          <p:nvPr/>
        </p:nvSpPr>
        <p:spPr>
          <a:xfrm>
            <a:off x="928688" y="2795588"/>
            <a:ext cx="179387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6789C4-AF1A-4129-8313-BBA0791EA59E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1490663"/>
            <a:ext cx="661987" cy="1408112"/>
            <a:chOff x="445331" y="1491404"/>
            <a:chExt cx="662650" cy="14072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5B3D17E-3C8E-47D6-9689-5EFF8F6B6B05}"/>
                </a:ext>
              </a:extLst>
            </p:cNvPr>
            <p:cNvCxnSpPr>
              <a:endCxn id="6" idx="6"/>
            </p:cNvCxnSpPr>
            <p:nvPr/>
          </p:nvCxnSpPr>
          <p:spPr>
            <a:xfrm>
              <a:off x="481880" y="1491404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F53842-F7A3-4C7D-9FB7-333889C38C56}"/>
                </a:ext>
              </a:extLst>
            </p:cNvPr>
            <p:cNvCxnSpPr/>
            <p:nvPr/>
          </p:nvCxnSpPr>
          <p:spPr>
            <a:xfrm>
              <a:off x="469167" y="1943548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E1411B3-F776-4E23-876B-87255792BD21}"/>
                </a:ext>
              </a:extLst>
            </p:cNvPr>
            <p:cNvCxnSpPr/>
            <p:nvPr/>
          </p:nvCxnSpPr>
          <p:spPr>
            <a:xfrm>
              <a:off x="458044" y="2433769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E4C1C02-728D-47B4-9025-2D6B054361D0}"/>
                </a:ext>
              </a:extLst>
            </p:cNvPr>
            <p:cNvCxnSpPr/>
            <p:nvPr/>
          </p:nvCxnSpPr>
          <p:spPr>
            <a:xfrm>
              <a:off x="445331" y="2885913"/>
              <a:ext cx="626101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E14C54D7-9E96-4427-A237-3281626D167F}"/>
              </a:ext>
            </a:extLst>
          </p:cNvPr>
          <p:cNvSpPr/>
          <p:nvPr/>
        </p:nvSpPr>
        <p:spPr>
          <a:xfrm>
            <a:off x="1471613" y="1414463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E886B35-09DB-4032-BA24-6BF3C66718BE}"/>
              </a:ext>
            </a:extLst>
          </p:cNvPr>
          <p:cNvSpPr/>
          <p:nvPr/>
        </p:nvSpPr>
        <p:spPr>
          <a:xfrm>
            <a:off x="2006600" y="1414463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2476D8-7E6F-4705-8E47-300DED5779BB}"/>
              </a:ext>
            </a:extLst>
          </p:cNvPr>
          <p:cNvSpPr/>
          <p:nvPr/>
        </p:nvSpPr>
        <p:spPr>
          <a:xfrm>
            <a:off x="1471613" y="186690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BAB9B9B-7D58-4267-853A-F75D9AA55B21}"/>
              </a:ext>
            </a:extLst>
          </p:cNvPr>
          <p:cNvSpPr/>
          <p:nvPr/>
        </p:nvSpPr>
        <p:spPr>
          <a:xfrm>
            <a:off x="2006600" y="1866900"/>
            <a:ext cx="179388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EEC7DF6-31B2-4880-BE18-FF73FDCB4A97}"/>
              </a:ext>
            </a:extLst>
          </p:cNvPr>
          <p:cNvSpPr/>
          <p:nvPr/>
        </p:nvSpPr>
        <p:spPr>
          <a:xfrm>
            <a:off x="1471613" y="2343150"/>
            <a:ext cx="177800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A4D81B-9499-4E64-81F9-54ABA768A175}"/>
              </a:ext>
            </a:extLst>
          </p:cNvPr>
          <p:cNvSpPr/>
          <p:nvPr/>
        </p:nvSpPr>
        <p:spPr>
          <a:xfrm>
            <a:off x="2006600" y="2343150"/>
            <a:ext cx="179388" cy="179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215BFD-182A-4F94-80B8-3FA74363BC68}"/>
              </a:ext>
            </a:extLst>
          </p:cNvPr>
          <p:cNvSpPr/>
          <p:nvPr/>
        </p:nvSpPr>
        <p:spPr>
          <a:xfrm>
            <a:off x="1471613" y="2795588"/>
            <a:ext cx="177800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1FAA4E-1B07-44EB-BABE-77E949643071}"/>
              </a:ext>
            </a:extLst>
          </p:cNvPr>
          <p:cNvSpPr/>
          <p:nvPr/>
        </p:nvSpPr>
        <p:spPr>
          <a:xfrm>
            <a:off x="2006600" y="2795588"/>
            <a:ext cx="179388" cy="179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34F785-2AF5-4E4D-A03D-C4ACB2175495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1490663"/>
            <a:ext cx="660400" cy="1408112"/>
            <a:chOff x="1524929" y="1491404"/>
            <a:chExt cx="660787" cy="1407201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7AF7723-80C3-4F07-ABD4-529F4AA7E7B1}"/>
                </a:ext>
              </a:extLst>
            </p:cNvPr>
            <p:cNvCxnSpPr>
              <a:endCxn id="28" idx="6"/>
            </p:cNvCxnSpPr>
            <p:nvPr/>
          </p:nvCxnSpPr>
          <p:spPr>
            <a:xfrm>
              <a:off x="1559874" y="1491404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495E4A-536E-4BC1-BF0E-70559A76ECF8}"/>
                </a:ext>
              </a:extLst>
            </p:cNvPr>
            <p:cNvCxnSpPr/>
            <p:nvPr/>
          </p:nvCxnSpPr>
          <p:spPr>
            <a:xfrm>
              <a:off x="1547167" y="1943548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FD0EC9-55BE-4C1F-B830-BAE5BAAC2C9E}"/>
                </a:ext>
              </a:extLst>
            </p:cNvPr>
            <p:cNvCxnSpPr/>
            <p:nvPr/>
          </p:nvCxnSpPr>
          <p:spPr>
            <a:xfrm>
              <a:off x="1536048" y="2433769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D641688-6629-44C6-A101-D360EB5EE6AD}"/>
                </a:ext>
              </a:extLst>
            </p:cNvPr>
            <p:cNvCxnSpPr/>
            <p:nvPr/>
          </p:nvCxnSpPr>
          <p:spPr>
            <a:xfrm>
              <a:off x="1524929" y="2885913"/>
              <a:ext cx="625842" cy="1269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3">
            <a:extLst>
              <a:ext uri="{FF2B5EF4-FFF2-40B4-BE49-F238E27FC236}">
                <a16:creationId xmlns:a16="http://schemas.microsoft.com/office/drawing/2014/main" id="{1FD54B8B-3EA5-489B-9C4B-158844705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962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Then, using classical brute force, check if</a:t>
            </a:r>
          </a:p>
        </p:txBody>
      </p:sp>
      <p:sp>
        <p:nvSpPr>
          <p:cNvPr id="20503" name="Text Box 3">
            <a:extLst>
              <a:ext uri="{FF2B5EF4-FFF2-40B4-BE49-F238E27FC236}">
                <a16:creationId xmlns:a16="http://schemas.microsoft.com/office/drawing/2014/main" id="{DF6F97F0-9AB3-4C6D-A86A-98798826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2209800"/>
            <a:ext cx="6443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Ask the QC to send back (quickly!) samples s</a:t>
            </a:r>
            <a:r>
              <a:rPr lang="en-US" altLang="en-US" sz="2800" baseline="-25000">
                <a:solidFill>
                  <a:srgbClr val="000000"/>
                </a:solidFill>
              </a:rPr>
              <a:t>1</a:t>
            </a:r>
            <a:r>
              <a:rPr lang="en-US" altLang="en-US" sz="2800">
                <a:solidFill>
                  <a:srgbClr val="000000"/>
                </a:solidFill>
              </a:rPr>
              <a:t>,…,s</a:t>
            </a:r>
            <a:r>
              <a:rPr lang="en-US" altLang="en-US" sz="2800" baseline="-25000">
                <a:solidFill>
                  <a:srgbClr val="000000"/>
                </a:solidFill>
              </a:rPr>
              <a:t>k</a:t>
            </a:r>
            <a:r>
              <a:rPr lang="en-US" altLang="en-US" sz="2800">
                <a:solidFill>
                  <a:srgbClr val="000000"/>
                </a:solidFill>
              </a:rPr>
              <a:t> from D</a:t>
            </a:r>
            <a:r>
              <a:rPr lang="en-US" altLang="en-US" sz="2800" baseline="-25000">
                <a:solidFill>
                  <a:srgbClr val="000000"/>
                </a:solidFill>
              </a:rPr>
              <a:t>C</a:t>
            </a:r>
            <a:r>
              <a:rPr lang="en-US" altLang="en-US" sz="2800">
                <a:solidFill>
                  <a:srgbClr val="000000"/>
                </a:solidFill>
              </a:rPr>
              <a:t>, the distribution over n-bit strings obtained by applying C to 0…0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501185B9-BA50-488E-8E3D-B240DF7573F4}"/>
                  </a:ext>
                </a:extLst>
              </p:cNvPr>
              <p:cNvSpPr txBox="1"/>
              <p:nvPr/>
            </p:nvSpPr>
            <p:spPr bwMode="auto">
              <a:xfrm>
                <a:off x="473075" y="4446588"/>
                <a:ext cx="5467350" cy="167640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|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|"/>
                                      <m:endChr m:val="⟩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0⋯0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𝑏𝑘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501185B9-BA50-488E-8E3D-B240DF75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075" y="4446588"/>
                <a:ext cx="5467350" cy="167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Box 3">
            <a:extLst>
              <a:ext uri="{FF2B5EF4-FFF2-40B4-BE49-F238E27FC236}">
                <a16:creationId xmlns:a16="http://schemas.microsoft.com/office/drawing/2014/main" id="{590EBD22-46D8-4F46-AF70-EE3A5F12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096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00"/>
                </a:solidFill>
              </a:rPr>
              <a:t>for some constant b</a:t>
            </a:r>
            <a:r>
              <a:rPr lang="en-US" altLang="en-US" sz="2800">
                <a:solidFill>
                  <a:srgbClr val="000000"/>
                </a:solidFill>
                <a:sym typeface="Symbol" panose="05050102010706020507" pitchFamily="18" charset="2"/>
              </a:rPr>
              <a:t>(1,2)</a:t>
            </a:r>
            <a:endParaRPr lang="en-US" altLang="en-US" sz="2800">
              <a:solidFill>
                <a:srgbClr val="00000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562881-50A1-4B48-B857-EBBB5DF99E61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504950"/>
            <a:ext cx="661987" cy="1406525"/>
            <a:chOff x="445331" y="1491404"/>
            <a:chExt cx="662650" cy="1407201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289F0DB-D608-4570-A0E3-B864018C089A}"/>
                </a:ext>
              </a:extLst>
            </p:cNvPr>
            <p:cNvCxnSpPr/>
            <p:nvPr/>
          </p:nvCxnSpPr>
          <p:spPr>
            <a:xfrm>
              <a:off x="481880" y="1491404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C0D696-B22C-4F00-9AC3-D6A25C92F46B}"/>
                </a:ext>
              </a:extLst>
            </p:cNvPr>
            <p:cNvCxnSpPr/>
            <p:nvPr/>
          </p:nvCxnSpPr>
          <p:spPr>
            <a:xfrm>
              <a:off x="469167" y="1944059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9937C2B-AD17-46B4-83F5-6090A1069D1C}"/>
                </a:ext>
              </a:extLst>
            </p:cNvPr>
            <p:cNvCxnSpPr/>
            <p:nvPr/>
          </p:nvCxnSpPr>
          <p:spPr>
            <a:xfrm>
              <a:off x="458044" y="2433244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7CB4EA8-9B26-4B6B-B97F-5C820E3053DF}"/>
                </a:ext>
              </a:extLst>
            </p:cNvPr>
            <p:cNvCxnSpPr/>
            <p:nvPr/>
          </p:nvCxnSpPr>
          <p:spPr>
            <a:xfrm>
              <a:off x="445331" y="2885899"/>
              <a:ext cx="626101" cy="1270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3D9B047-04B8-4B09-B6DA-41DD08C4116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119981" y="1858169"/>
            <a:ext cx="350838" cy="1631950"/>
            <a:chOff x="445331" y="1491404"/>
            <a:chExt cx="662650" cy="140720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672E6E5-DFE3-4549-A542-9CE5D8C5704A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D032EC5-FBE2-4269-8389-019EE05B63A6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AED868E-39D4-4020-AFF6-51B9A4E3543A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F50F183-2575-4652-8A1E-D4416ADEF7E8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A9EA17-4464-43DC-BF28-50375FBAFB57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131094" y="905669"/>
            <a:ext cx="350838" cy="1631950"/>
            <a:chOff x="445331" y="1491404"/>
            <a:chExt cx="662650" cy="140720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FB75B88-66BC-4F67-9D3C-673618D23787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58017AF-E80E-4123-8594-0405865757D7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D41AED7-1DCD-4DF3-9F6B-0897212E1D13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E2B60D1-BC5B-4916-B77C-5D39D0703EDB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105367-6031-44F1-B375-D45DCBC2FAF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097756" y="1362869"/>
            <a:ext cx="350838" cy="1631950"/>
            <a:chOff x="445331" y="1491404"/>
            <a:chExt cx="662650" cy="140720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2A5881D-8DB5-4346-A3B2-1582E515F8C7}"/>
                </a:ext>
              </a:extLst>
            </p:cNvPr>
            <p:cNvCxnSpPr/>
            <p:nvPr/>
          </p:nvCxnSpPr>
          <p:spPr>
            <a:xfrm>
              <a:off x="481313" y="1491404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B13F6AE-1EF2-414E-A9A8-1C915C7F7DB8}"/>
                </a:ext>
              </a:extLst>
            </p:cNvPr>
            <p:cNvCxnSpPr/>
            <p:nvPr/>
          </p:nvCxnSpPr>
          <p:spPr>
            <a:xfrm>
              <a:off x="469319" y="1943132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2DDF9DA-A452-40E3-B603-E57402B3C5DE}"/>
                </a:ext>
              </a:extLst>
            </p:cNvPr>
            <p:cNvCxnSpPr/>
            <p:nvPr/>
          </p:nvCxnSpPr>
          <p:spPr>
            <a:xfrm>
              <a:off x="457326" y="2433189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ED47292-FA47-4471-98EB-BB0D127B4FD1}"/>
                </a:ext>
              </a:extLst>
            </p:cNvPr>
            <p:cNvCxnSpPr/>
            <p:nvPr/>
          </p:nvCxnSpPr>
          <p:spPr>
            <a:xfrm>
              <a:off x="445332" y="2884917"/>
              <a:ext cx="626669" cy="1368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Box 3">
            <a:extLst>
              <a:ext uri="{FF2B5EF4-FFF2-40B4-BE49-F238E27FC236}">
                <a16:creationId xmlns:a16="http://schemas.microsoft.com/office/drawing/2014/main" id="{B19389CB-8C4B-46AA-BF90-76AB87A64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75" y="4629150"/>
            <a:ext cx="2379663" cy="1816100"/>
          </a:xfrm>
          <a:prstGeom prst="rect">
            <a:avLst/>
          </a:prstGeom>
          <a:solidFill>
            <a:srgbClr val="FFFFD5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srgbClr val="000000"/>
                </a:solidFill>
                <a:sym typeface="Symbol" panose="05050102010706020507" pitchFamily="18" charset="2"/>
              </a:rPr>
              <a:t>Google’s “Linear Cross-Entropy Benchmark”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  <p:bldP spid="41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09580"/>
            <a:ext cx="8915400" cy="1077913"/>
          </a:xfrm>
        </p:spPr>
        <p:txBody>
          <a:bodyPr/>
          <a:lstStyle/>
          <a:p>
            <a:pPr eaLnBrk="1" hangingPunct="1"/>
            <a:r>
              <a:rPr lang="en-US" altLang="en-US" sz="4200" b="1" dirty="0">
                <a:solidFill>
                  <a:srgbClr val="0070C0"/>
                </a:solidFill>
              </a:rPr>
              <a:t>Quantum Supremacy Experiments Now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BD1CAB-29E7-4FE1-B4F8-9B7D43F84C26}"/>
              </a:ext>
            </a:extLst>
          </p:cNvPr>
          <p:cNvCxnSpPr>
            <a:cxnSpLocks/>
            <a:stCxn id="6146" idx="2"/>
          </p:cNvCxnSpPr>
          <p:nvPr/>
        </p:nvCxnSpPr>
        <p:spPr>
          <a:xfrm>
            <a:off x="4572000" y="1287493"/>
            <a:ext cx="20638" cy="55879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36">
            <a:extLst>
              <a:ext uri="{FF2B5EF4-FFF2-40B4-BE49-F238E27FC236}">
                <a16:creationId xmlns:a16="http://schemas.microsoft.com/office/drawing/2014/main" id="{E0B21967-0F9D-4E3F-AF30-42019DAEA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682" y="1300568"/>
            <a:ext cx="43465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BosonSampling</a:t>
            </a:r>
            <a:b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A.-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Arkhipov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2011, ~100-photon experiments by USTC team 2020 and Xanadu 2022; cold atom experiment by Young et al, Harvard, 2023</a:t>
            </a:r>
          </a:p>
        </p:txBody>
      </p:sp>
      <p:sp>
        <p:nvSpPr>
          <p:cNvPr id="6149" name="Text Box 36">
            <a:extLst>
              <a:ext uri="{FF2B5EF4-FFF2-40B4-BE49-F238E27FC236}">
                <a16:creationId xmlns:a16="http://schemas.microsoft.com/office/drawing/2014/main" id="{08CBFF39-0465-4A3E-8417-DA5F569D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944" y="1279540"/>
            <a:ext cx="42910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Random Circuit Sampling</a:t>
            </a:r>
            <a:b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53-qubit experiment by Google team 2019; USTC team 2020;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new 103-qubit experiment on Google’s Willow chip, December 2024</a:t>
            </a:r>
          </a:p>
        </p:txBody>
      </p:sp>
      <p:pic>
        <p:nvPicPr>
          <p:cNvPr id="6150" name="Picture 4" descr="0.5 Petabyte Simulation of a 45-Qubit Quantum Circuit – arXiv Vanity">
            <a:extLst>
              <a:ext uri="{FF2B5EF4-FFF2-40B4-BE49-F238E27FC236}">
                <a16:creationId xmlns:a16="http://schemas.microsoft.com/office/drawing/2014/main" id="{25F0BBE4-C8FF-4012-89BF-A4B99CBA9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2" y="3174999"/>
            <a:ext cx="32242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>
            <a:extLst>
              <a:ext uri="{FF2B5EF4-FFF2-40B4-BE49-F238E27FC236}">
                <a16:creationId xmlns:a16="http://schemas.microsoft.com/office/drawing/2014/main" id="{FADBA51C-42C5-4756-9635-E0F95FD2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98" y="3486149"/>
            <a:ext cx="1828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Quantum advantage demonstrated using Gaussian boson sampling – Physics World">
            <a:extLst>
              <a:ext uri="{FF2B5EF4-FFF2-40B4-BE49-F238E27FC236}">
                <a16:creationId xmlns:a16="http://schemas.microsoft.com/office/drawing/2014/main" id="{826287E4-D4D7-4EDF-8901-B60979297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523" y="5113337"/>
            <a:ext cx="2795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4">
            <a:extLst>
              <a:ext uri="{FF2B5EF4-FFF2-40B4-BE49-F238E27FC236}">
                <a16:creationId xmlns:a16="http://schemas.microsoft.com/office/drawing/2014/main" id="{1D7972D8-104A-4C56-B51F-C56A04973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36" y="3546474"/>
            <a:ext cx="16303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6" descr="Image result for google sycamore quantum">
            <a:extLst>
              <a:ext uri="{FF2B5EF4-FFF2-40B4-BE49-F238E27FC236}">
                <a16:creationId xmlns:a16="http://schemas.microsoft.com/office/drawing/2014/main" id="{41E69794-4EBF-42CA-8615-EF0E04EEA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2" y="5173661"/>
            <a:ext cx="241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Image result for superconducting quantum dilution fridge">
            <a:extLst>
              <a:ext uri="{FF2B5EF4-FFF2-40B4-BE49-F238E27FC236}">
                <a16:creationId xmlns:a16="http://schemas.microsoft.com/office/drawing/2014/main" id="{2B51A369-1C62-4BC2-8258-CB431DC5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92" y="4781549"/>
            <a:ext cx="133985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16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B41C4EB-FF46-4CDD-9471-65103CFCD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95070"/>
            <a:ext cx="8915400" cy="1077912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What’s Wrong With the Current Supremacy Experiments?</a:t>
            </a:r>
          </a:p>
        </p:txBody>
      </p:sp>
      <p:sp>
        <p:nvSpPr>
          <p:cNvPr id="13" name="Subtitle 4">
            <a:extLst>
              <a:ext uri="{FF2B5EF4-FFF2-40B4-BE49-F238E27FC236}">
                <a16:creationId xmlns:a16="http://schemas.microsoft.com/office/drawing/2014/main" id="{3C35D21C-60D8-4453-8A88-38680936EBE7}"/>
              </a:ext>
            </a:extLst>
          </p:cNvPr>
          <p:cNvSpPr txBox="1">
            <a:spLocks/>
          </p:cNvSpPr>
          <p:nvPr/>
        </p:nvSpPr>
        <p:spPr bwMode="auto">
          <a:xfrm>
            <a:off x="381000" y="20510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Lack of error-correction prevents scaling: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Obvious.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A3EFC724-3F82-4CFC-8900-8367A608607F}"/>
              </a:ext>
            </a:extLst>
          </p:cNvPr>
          <p:cNvSpPr txBox="1">
            <a:spLocks/>
          </p:cNvSpPr>
          <p:nvPr/>
        </p:nvSpPr>
        <p:spPr bwMode="auto">
          <a:xfrm>
            <a:off x="381000" y="26670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Spoofing attacks: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Pan-Chen-Zhang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Tensor network contraction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Gao-Kalinowski-Chou-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Lukin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-Barak-Choi 2021: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 Gets 1/exp(depth) advantage on Linear Cross Entropy Benchmark (XEB)</a:t>
            </a:r>
          </a:p>
        </p:txBody>
      </p:sp>
      <p:sp>
        <p:nvSpPr>
          <p:cNvPr id="15" name="Subtitle 4">
            <a:extLst>
              <a:ext uri="{FF2B5EF4-FFF2-40B4-BE49-F238E27FC236}">
                <a16:creationId xmlns:a16="http://schemas.microsoft.com/office/drawing/2014/main" id="{3DA64977-6005-41BA-B224-74E9191DCAEA}"/>
              </a:ext>
            </a:extLst>
          </p:cNvPr>
          <p:cNvSpPr txBox="1">
            <a:spLocks/>
          </p:cNvSpPr>
          <p:nvPr/>
        </p:nvSpPr>
        <p:spPr bwMode="auto">
          <a:xfrm>
            <a:off x="381000" y="52736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Most fundamental (in my view):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Symbol" panose="05050102010706020507" pitchFamily="18" charset="2"/>
              </a:rPr>
              <a:t>Exponential time needed for classical verification!!  (E.g. via Linear XEB)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230366</TotalTime>
  <Words>1070</Words>
  <Application>Microsoft Office PowerPoint</Application>
  <PresentationFormat>On-screen Show (4:3)</PresentationFormat>
  <Paragraphs>110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Symbol</vt:lpstr>
      <vt:lpstr>Wingdings</vt:lpstr>
      <vt:lpstr>Default Design</vt:lpstr>
      <vt:lpstr>Office Theme</vt:lpstr>
      <vt:lpstr>Equation</vt:lpstr>
      <vt:lpstr>The Future of Quantum Supremacy Experiments</vt:lpstr>
      <vt:lpstr>Quantum Computing</vt:lpstr>
      <vt:lpstr>What Will QCs Be Good For?</vt:lpstr>
      <vt:lpstr>PowerPoint Presentation</vt:lpstr>
      <vt:lpstr>PowerPoint Presentation</vt:lpstr>
      <vt:lpstr>PowerPoint Presentation</vt:lpstr>
      <vt:lpstr>PowerPoint Presentation</vt:lpstr>
      <vt:lpstr>Quantum Supremacy Experiments Now</vt:lpstr>
      <vt:lpstr>What’s Wrong With the Current Supremacy Experiments?</vt:lpstr>
      <vt:lpstr>Field Guide to Big Quantum Speedups</vt:lpstr>
      <vt:lpstr>Question I Posed A Few Years Ago</vt:lpstr>
      <vt:lpstr>Numerical Investigation SA + Yuxuan Zhang, arXiv:2404.14493</vt:lpstr>
      <vt:lpstr>Data on Peakedness: It’s There!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229</cp:revision>
  <dcterms:created xsi:type="dcterms:W3CDTF">2006-04-29T20:46:23Z</dcterms:created>
  <dcterms:modified xsi:type="dcterms:W3CDTF">2025-04-05T03:41:51Z</dcterms:modified>
</cp:coreProperties>
</file>